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handoutMasterIdLst>
    <p:handoutMasterId r:id="rId21"/>
  </p:handoutMasterIdLst>
  <p:sldIdLst>
    <p:sldId id="590" r:id="rId2"/>
    <p:sldId id="533" r:id="rId3"/>
    <p:sldId id="583" r:id="rId4"/>
    <p:sldId id="566" r:id="rId5"/>
    <p:sldId id="465" r:id="rId6"/>
    <p:sldId id="587" r:id="rId7"/>
    <p:sldId id="588" r:id="rId8"/>
    <p:sldId id="589" r:id="rId9"/>
    <p:sldId id="579" r:id="rId10"/>
    <p:sldId id="581" r:id="rId11"/>
    <p:sldId id="449" r:id="rId12"/>
    <p:sldId id="560" r:id="rId13"/>
    <p:sldId id="582" r:id="rId14"/>
    <p:sldId id="584" r:id="rId15"/>
    <p:sldId id="585" r:id="rId16"/>
    <p:sldId id="561" r:id="rId17"/>
    <p:sldId id="586" r:id="rId18"/>
    <p:sldId id="56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CC"/>
    <a:srgbClr val="29256A"/>
    <a:srgbClr val="003300"/>
    <a:srgbClr val="FFFFFF"/>
    <a:srgbClr val="009500"/>
    <a:srgbClr val="008000"/>
    <a:srgbClr val="C00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89117" autoAdjust="0"/>
  </p:normalViewPr>
  <p:slideViewPr>
    <p:cSldViewPr>
      <p:cViewPr varScale="1">
        <p:scale>
          <a:sx n="89" d="100"/>
          <a:sy n="89" d="100"/>
        </p:scale>
        <p:origin x="1819" y="77"/>
      </p:cViewPr>
      <p:guideLst>
        <p:guide orient="horz" pos="2160"/>
        <p:guide pos="2880"/>
      </p:guideLst>
    </p:cSldViewPr>
  </p:slideViewPr>
  <p:notesTextViewPr>
    <p:cViewPr>
      <p:scale>
        <a:sx n="1" d="1"/>
        <a:sy n="1" d="1"/>
      </p:scale>
      <p:origin x="0" y="0"/>
    </p:cViewPr>
  </p:notesTextViewPr>
  <p:sorterViewPr>
    <p:cViewPr>
      <p:scale>
        <a:sx n="100" d="100"/>
        <a:sy n="100" d="100"/>
      </p:scale>
      <p:origin x="0" y="3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82B6B98-21A8-43E7-BACF-9F8155782B67}" type="datetimeFigureOut">
              <a:rPr lang="he-IL" smtClean="0"/>
              <a:pPr/>
              <a:t>ט'/ניסן/תשע"ה</a:t>
            </a:fld>
            <a:endParaRPr lang="he-IL" dirty="0"/>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7CD4E6-FC55-4C82-8035-6763F18D2FB5}" type="slidenum">
              <a:rPr lang="he-IL" smtClean="0"/>
              <a:pPr/>
              <a:t>‹#›</a:t>
            </a:fld>
            <a:endParaRPr lang="he-IL" dirty="0"/>
          </a:p>
        </p:txBody>
      </p:sp>
    </p:spTree>
    <p:extLst>
      <p:ext uri="{BB962C8B-B14F-4D97-AF65-F5344CB8AC3E}">
        <p14:creationId xmlns:p14="http://schemas.microsoft.com/office/powerpoint/2010/main" val="3573764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78E7AC-D789-44F5-BE06-C5AE16481BA9}" type="datetimeFigureOut">
              <a:rPr lang="he-IL" smtClean="0"/>
              <a:pPr/>
              <a:t>ט'/ניסן/תשע"ה</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8242FE-34A7-42A5-B7B0-DB0C9D12EB0C}" type="slidenum">
              <a:rPr lang="he-IL" smtClean="0"/>
              <a:pPr/>
              <a:t>‹#›</a:t>
            </a:fld>
            <a:endParaRPr lang="he-IL" dirty="0"/>
          </a:p>
        </p:txBody>
      </p:sp>
    </p:spTree>
    <p:extLst>
      <p:ext uri="{BB962C8B-B14F-4D97-AF65-F5344CB8AC3E}">
        <p14:creationId xmlns:p14="http://schemas.microsoft.com/office/powerpoint/2010/main" val="611760426"/>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he-IL"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8A474-3511-4222-B120-89061A3ECADD}" type="slidenum">
              <a:rPr lang="en-AU" altLang="en-US"/>
              <a:pPr>
                <a:spcBef>
                  <a:spcPct val="0"/>
                </a:spcBef>
              </a:pPr>
              <a:t>1</a:t>
            </a:fld>
            <a:endParaRPr lang="en-AU" altLang="en-US"/>
          </a:p>
        </p:txBody>
      </p:sp>
    </p:spTree>
    <p:extLst>
      <p:ext uri="{BB962C8B-B14F-4D97-AF65-F5344CB8AC3E}">
        <p14:creationId xmlns:p14="http://schemas.microsoft.com/office/powerpoint/2010/main" val="214173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15</a:t>
            </a:fld>
            <a:endParaRPr lang="he-IL" dirty="0"/>
          </a:p>
        </p:txBody>
      </p:sp>
    </p:spTree>
    <p:extLst>
      <p:ext uri="{BB962C8B-B14F-4D97-AF65-F5344CB8AC3E}">
        <p14:creationId xmlns:p14="http://schemas.microsoft.com/office/powerpoint/2010/main" val="367544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16</a:t>
            </a:fld>
            <a:endParaRPr lang="he-IL" dirty="0"/>
          </a:p>
        </p:txBody>
      </p:sp>
    </p:spTree>
    <p:extLst>
      <p:ext uri="{BB962C8B-B14F-4D97-AF65-F5344CB8AC3E}">
        <p14:creationId xmlns:p14="http://schemas.microsoft.com/office/powerpoint/2010/main" val="7305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17</a:t>
            </a:fld>
            <a:endParaRPr lang="he-IL" dirty="0"/>
          </a:p>
        </p:txBody>
      </p:sp>
    </p:spTree>
    <p:extLst>
      <p:ext uri="{BB962C8B-B14F-4D97-AF65-F5344CB8AC3E}">
        <p14:creationId xmlns:p14="http://schemas.microsoft.com/office/powerpoint/2010/main" val="28143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8242FE-34A7-42A5-B7B0-DB0C9D12EB0C}" type="slidenum">
              <a:rPr lang="he-IL" smtClean="0"/>
              <a:pPr/>
              <a:t>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Tree>
    <p:extLst>
      <p:ext uri="{BB962C8B-B14F-4D97-AF65-F5344CB8AC3E}">
        <p14:creationId xmlns:p14="http://schemas.microsoft.com/office/powerpoint/2010/main" val="24255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4</a:t>
            </a:fld>
            <a:endParaRPr lang="he-IL" dirty="0"/>
          </a:p>
        </p:txBody>
      </p:sp>
    </p:spTree>
    <p:extLst>
      <p:ext uri="{BB962C8B-B14F-4D97-AF65-F5344CB8AC3E}">
        <p14:creationId xmlns:p14="http://schemas.microsoft.com/office/powerpoint/2010/main" val="7305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8</a:t>
            </a:fld>
            <a:endParaRPr lang="he-IL" dirty="0"/>
          </a:p>
        </p:txBody>
      </p:sp>
      <p:sp>
        <p:nvSpPr>
          <p:cNvPr id="6" name="Header Placeholder 5"/>
          <p:cNvSpPr>
            <a:spLocks noGrp="1"/>
          </p:cNvSpPr>
          <p:nvPr>
            <p:ph type="hdr" sz="quarter" idx="12"/>
          </p:nvPr>
        </p:nvSpPr>
        <p:spPr/>
        <p:txBody>
          <a:bodyPr/>
          <a:lstStyle/>
          <a:p>
            <a:r>
              <a:rPr lang="he-IL" dirty="0" smtClean="0"/>
              <a:t>צעד 5 : תכנון התכנית / מצגת בנושא יתרונות הפעילות הגופנית</a:t>
            </a:r>
            <a:endParaRPr lang="he-IL" dirty="0"/>
          </a:p>
        </p:txBody>
      </p:sp>
    </p:spTree>
    <p:extLst>
      <p:ext uri="{BB962C8B-B14F-4D97-AF65-F5344CB8AC3E}">
        <p14:creationId xmlns:p14="http://schemas.microsoft.com/office/powerpoint/2010/main" val="152933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9</a:t>
            </a:fld>
            <a:endParaRPr lang="he-IL" dirty="0"/>
          </a:p>
        </p:txBody>
      </p:sp>
    </p:spTree>
    <p:extLst>
      <p:ext uri="{BB962C8B-B14F-4D97-AF65-F5344CB8AC3E}">
        <p14:creationId xmlns:p14="http://schemas.microsoft.com/office/powerpoint/2010/main" val="41423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10</a:t>
            </a:fld>
            <a:endParaRPr lang="he-IL" dirty="0"/>
          </a:p>
        </p:txBody>
      </p:sp>
    </p:spTree>
    <p:extLst>
      <p:ext uri="{BB962C8B-B14F-4D97-AF65-F5344CB8AC3E}">
        <p14:creationId xmlns:p14="http://schemas.microsoft.com/office/powerpoint/2010/main" val="328782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12</a:t>
            </a:fld>
            <a:endParaRPr lang="he-IL" dirty="0"/>
          </a:p>
        </p:txBody>
      </p:sp>
    </p:spTree>
    <p:extLst>
      <p:ext uri="{BB962C8B-B14F-4D97-AF65-F5344CB8AC3E}">
        <p14:creationId xmlns:p14="http://schemas.microsoft.com/office/powerpoint/2010/main" val="58526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13</a:t>
            </a:fld>
            <a:endParaRPr lang="he-IL" dirty="0"/>
          </a:p>
        </p:txBody>
      </p:sp>
    </p:spTree>
    <p:extLst>
      <p:ext uri="{BB962C8B-B14F-4D97-AF65-F5344CB8AC3E}">
        <p14:creationId xmlns:p14="http://schemas.microsoft.com/office/powerpoint/2010/main" val="264048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14</a:t>
            </a:fld>
            <a:endParaRPr lang="he-IL" dirty="0"/>
          </a:p>
        </p:txBody>
      </p:sp>
    </p:spTree>
    <p:extLst>
      <p:ext uri="{BB962C8B-B14F-4D97-AF65-F5344CB8AC3E}">
        <p14:creationId xmlns:p14="http://schemas.microsoft.com/office/powerpoint/2010/main" val="22805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D50AD5C-FAFA-473E-865F-96D476F237B9}" type="datetime8">
              <a:rPr lang="he-IL" smtClean="0"/>
              <a:pPr/>
              <a:t>29 מרץ 15</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1359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7FA8512-283D-4357-89F0-26B2B170641B}" type="datetime8">
              <a:rPr lang="he-IL" smtClean="0"/>
              <a:pPr/>
              <a:t>29 מרץ 15</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0165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B1AF82F-4169-42F7-A809-CBAFADBD44F6}" type="datetime8">
              <a:rPr lang="he-IL" smtClean="0"/>
              <a:pPr/>
              <a:t>29 מרץ 15</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04107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l">
    <p:spTree>
      <p:nvGrpSpPr>
        <p:cNvPr id="1" name=""/>
        <p:cNvGrpSpPr/>
        <p:nvPr/>
      </p:nvGrpSpPr>
      <p:grpSpPr>
        <a:xfrm>
          <a:off x="0" y="0"/>
          <a:ext cx="0" cy="0"/>
          <a:chOff x="0" y="0"/>
          <a:chExt cx="0" cy="0"/>
        </a:xfrm>
      </p:grpSpPr>
      <p:sp>
        <p:nvSpPr>
          <p:cNvPr id="11" name="Pentagon 10"/>
          <p:cNvSpPr/>
          <p:nvPr userDrawn="1"/>
        </p:nvSpPr>
        <p:spPr>
          <a:xfrm>
            <a:off x="6351" y="836085"/>
            <a:ext cx="1325563" cy="385233"/>
          </a:xfrm>
          <a:prstGeom prst="homePlate">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p>
        </p:txBody>
      </p:sp>
      <p:sp>
        <p:nvSpPr>
          <p:cNvPr id="12" name="Rectangle 6"/>
          <p:cNvSpPr/>
          <p:nvPr userDrawn="1"/>
        </p:nvSpPr>
        <p:spPr>
          <a:xfrm>
            <a:off x="1327150" y="836085"/>
            <a:ext cx="7061200" cy="385233"/>
          </a:xfrm>
          <a:custGeom>
            <a:avLst/>
            <a:gdLst>
              <a:gd name="connsiteX0" fmla="*/ 0 w 6264696"/>
              <a:gd name="connsiteY0" fmla="*/ 0 h 288032"/>
              <a:gd name="connsiteX1" fmla="*/ 6264696 w 6264696"/>
              <a:gd name="connsiteY1" fmla="*/ 0 h 288032"/>
              <a:gd name="connsiteX2" fmla="*/ 6264696 w 6264696"/>
              <a:gd name="connsiteY2" fmla="*/ 288032 h 288032"/>
              <a:gd name="connsiteX3" fmla="*/ 0 w 6264696"/>
              <a:gd name="connsiteY3" fmla="*/ 288032 h 288032"/>
              <a:gd name="connsiteX4" fmla="*/ 0 w 6264696"/>
              <a:gd name="connsiteY4"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0 w 6402252"/>
              <a:gd name="connsiteY5" fmla="*/ 0 h 288032"/>
              <a:gd name="connsiteX0" fmla="*/ 12 w 6402264"/>
              <a:gd name="connsiteY0" fmla="*/ 0 h 288032"/>
              <a:gd name="connsiteX1" fmla="*/ 6264708 w 6402264"/>
              <a:gd name="connsiteY1" fmla="*/ 0 h 288032"/>
              <a:gd name="connsiteX2" fmla="*/ 6402263 w 6402264"/>
              <a:gd name="connsiteY2" fmla="*/ 159544 h 288032"/>
              <a:gd name="connsiteX3" fmla="*/ 6264708 w 6402264"/>
              <a:gd name="connsiteY3" fmla="*/ 288032 h 288032"/>
              <a:gd name="connsiteX4" fmla="*/ 12 w 6402264"/>
              <a:gd name="connsiteY4" fmla="*/ 288032 h 288032"/>
              <a:gd name="connsiteX5" fmla="*/ 117210 w 6402264"/>
              <a:gd name="connsiteY5" fmla="*/ 147970 h 288032"/>
              <a:gd name="connsiteX6" fmla="*/ 12 w 6402264"/>
              <a:gd name="connsiteY6" fmla="*/ 0 h 288032"/>
              <a:gd name="connsiteX0" fmla="*/ 420995 w 6823247"/>
              <a:gd name="connsiteY0" fmla="*/ 0 h 288032"/>
              <a:gd name="connsiteX1" fmla="*/ 6685691 w 6823247"/>
              <a:gd name="connsiteY1" fmla="*/ 0 h 288032"/>
              <a:gd name="connsiteX2" fmla="*/ 6823246 w 6823247"/>
              <a:gd name="connsiteY2" fmla="*/ 159544 h 288032"/>
              <a:gd name="connsiteX3" fmla="*/ 6685691 w 6823247"/>
              <a:gd name="connsiteY3" fmla="*/ 288032 h 288032"/>
              <a:gd name="connsiteX4" fmla="*/ 420995 w 6823247"/>
              <a:gd name="connsiteY4" fmla="*/ 288032 h 288032"/>
              <a:gd name="connsiteX5" fmla="*/ 538193 w 6823247"/>
              <a:gd name="connsiteY5" fmla="*/ 147970 h 288032"/>
              <a:gd name="connsiteX6" fmla="*/ 420995 w 6823247"/>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3"/>
              <a:gd name="connsiteY0" fmla="*/ 0 h 288032"/>
              <a:gd name="connsiteX1" fmla="*/ 6264696 w 6402253"/>
              <a:gd name="connsiteY1" fmla="*/ 0 h 288032"/>
              <a:gd name="connsiteX2" fmla="*/ 6402251 w 6402253"/>
              <a:gd name="connsiteY2" fmla="*/ 159544 h 288032"/>
              <a:gd name="connsiteX3" fmla="*/ 6264696 w 6402253"/>
              <a:gd name="connsiteY3" fmla="*/ 288032 h 288032"/>
              <a:gd name="connsiteX4" fmla="*/ 0 w 6402253"/>
              <a:gd name="connsiteY4" fmla="*/ 288032 h 288032"/>
              <a:gd name="connsiteX5" fmla="*/ 117198 w 6402253"/>
              <a:gd name="connsiteY5" fmla="*/ 147970 h 288032"/>
              <a:gd name="connsiteX6" fmla="*/ 0 w 6402253"/>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17198 w 6402251"/>
              <a:gd name="connsiteY5" fmla="*/ 147970 h 288032"/>
              <a:gd name="connsiteX6" fmla="*/ 0 w 6402251"/>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17198 w 6402251"/>
              <a:gd name="connsiteY5" fmla="*/ 147970 h 288032"/>
              <a:gd name="connsiteX6" fmla="*/ 0 w 6402251"/>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34560 w 6402251"/>
              <a:gd name="connsiteY5" fmla="*/ 147970 h 288032"/>
              <a:gd name="connsiteX6" fmla="*/ 0 w 6402251"/>
              <a:gd name="connsiteY6" fmla="*/ 0 h 288032"/>
              <a:gd name="connsiteX0" fmla="*/ 0 w 6419613"/>
              <a:gd name="connsiteY0" fmla="*/ 0 h 288032"/>
              <a:gd name="connsiteX1" fmla="*/ 6264696 w 6419613"/>
              <a:gd name="connsiteY1" fmla="*/ 0 h 288032"/>
              <a:gd name="connsiteX2" fmla="*/ 6419613 w 6419613"/>
              <a:gd name="connsiteY2" fmla="*/ 142182 h 288032"/>
              <a:gd name="connsiteX3" fmla="*/ 6264696 w 6419613"/>
              <a:gd name="connsiteY3" fmla="*/ 288032 h 288032"/>
              <a:gd name="connsiteX4" fmla="*/ 0 w 6419613"/>
              <a:gd name="connsiteY4" fmla="*/ 288032 h 288032"/>
              <a:gd name="connsiteX5" fmla="*/ 134560 w 6419613"/>
              <a:gd name="connsiteY5" fmla="*/ 147970 h 288032"/>
              <a:gd name="connsiteX6" fmla="*/ 0 w 6419613"/>
              <a:gd name="connsiteY6"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9613" h="288032">
                <a:moveTo>
                  <a:pt x="0" y="0"/>
                </a:moveTo>
                <a:lnTo>
                  <a:pt x="6264696" y="0"/>
                </a:lnTo>
                <a:lnTo>
                  <a:pt x="6419613" y="142182"/>
                </a:lnTo>
                <a:lnTo>
                  <a:pt x="6264696" y="288032"/>
                </a:lnTo>
                <a:lnTo>
                  <a:pt x="0" y="288032"/>
                </a:lnTo>
                <a:lnTo>
                  <a:pt x="134560" y="14797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p>
        </p:txBody>
      </p:sp>
      <p:pic>
        <p:nvPicPr>
          <p:cNvPr id="1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9" y="6212417"/>
            <a:ext cx="1081087" cy="5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4"/>
          </p:nvPr>
        </p:nvSpPr>
        <p:spPr>
          <a:xfrm>
            <a:off x="1258888" y="1411817"/>
            <a:ext cx="6625480" cy="480483"/>
          </a:xfrm>
        </p:spPr>
        <p:txBody>
          <a:bodyPr>
            <a:noAutofit/>
          </a:bodyPr>
          <a:lstStyle>
            <a:lvl1pPr marL="0" indent="0">
              <a:buNone/>
              <a:defRPr sz="1800">
                <a:solidFill>
                  <a:schemeClr val="accent6"/>
                </a:solidFill>
              </a:defRPr>
            </a:lvl1pPr>
          </a:lstStyle>
          <a:p>
            <a:pPr lvl="0"/>
            <a:r>
              <a:rPr lang="en-US" smtClean="0"/>
              <a:t>Click to edit Master text styles</a:t>
            </a:r>
          </a:p>
        </p:txBody>
      </p:sp>
      <p:sp>
        <p:nvSpPr>
          <p:cNvPr id="8" name="Text Placeholder 7"/>
          <p:cNvSpPr>
            <a:spLocks noGrp="1"/>
          </p:cNvSpPr>
          <p:nvPr>
            <p:ph type="body" sz="quarter" idx="15"/>
          </p:nvPr>
        </p:nvSpPr>
        <p:spPr>
          <a:xfrm>
            <a:off x="1547813" y="836091"/>
            <a:ext cx="2952750" cy="385233"/>
          </a:xfrm>
        </p:spPr>
        <p:txBody>
          <a:bodyPr anchor="b">
            <a:noAutofit/>
          </a:bodyPr>
          <a:lstStyle>
            <a:lvl1pPr marL="0" indent="0">
              <a:buNone/>
              <a:defRPr sz="2000" baseline="0">
                <a:solidFill>
                  <a:schemeClr val="bg1"/>
                </a:solidFill>
                <a:latin typeface="+mj-lt"/>
              </a:defRPr>
            </a:lvl1pPr>
          </a:lstStyle>
          <a:p>
            <a:pPr lvl="0"/>
            <a:r>
              <a:rPr lang="en-US" smtClean="0"/>
              <a:t>Click to edit Master text styles</a:t>
            </a:r>
          </a:p>
        </p:txBody>
      </p:sp>
      <p:sp>
        <p:nvSpPr>
          <p:cNvPr id="10" name="Text Placeholder 9"/>
          <p:cNvSpPr>
            <a:spLocks noGrp="1"/>
          </p:cNvSpPr>
          <p:nvPr>
            <p:ph type="body" sz="quarter" idx="16"/>
          </p:nvPr>
        </p:nvSpPr>
        <p:spPr>
          <a:xfrm>
            <a:off x="1259632" y="2275742"/>
            <a:ext cx="1873250" cy="385233"/>
          </a:xfrm>
        </p:spPr>
        <p:txBody>
          <a:bodyPr anchor="ctr">
            <a:noAutofit/>
          </a:bodyPr>
          <a:lstStyle>
            <a:lvl1pPr marL="0" indent="0">
              <a:buNone/>
              <a:defRPr sz="1400" b="1" baseline="0">
                <a:solidFill>
                  <a:srgbClr val="007B87"/>
                </a:solidFill>
              </a:defRPr>
            </a:lvl1pPr>
          </a:lstStyle>
          <a:p>
            <a:pPr lvl="0"/>
            <a:r>
              <a:rPr lang="en-US" smtClean="0"/>
              <a:t>Click to edit Master text styles</a:t>
            </a:r>
          </a:p>
        </p:txBody>
      </p:sp>
      <p:sp>
        <p:nvSpPr>
          <p:cNvPr id="17" name="Text Placeholder 9"/>
          <p:cNvSpPr>
            <a:spLocks noGrp="1"/>
          </p:cNvSpPr>
          <p:nvPr>
            <p:ph type="body" sz="quarter" idx="17"/>
          </p:nvPr>
        </p:nvSpPr>
        <p:spPr>
          <a:xfrm>
            <a:off x="4572000" y="2275742"/>
            <a:ext cx="1873250" cy="385233"/>
          </a:xfrm>
        </p:spPr>
        <p:txBody>
          <a:bodyPr anchor="ctr">
            <a:noAutofit/>
          </a:bodyPr>
          <a:lstStyle>
            <a:lvl1pPr marL="0" indent="0">
              <a:buNone/>
              <a:defRPr sz="1400" b="1" baseline="0">
                <a:solidFill>
                  <a:srgbClr val="007B87"/>
                </a:solidFill>
              </a:defRPr>
            </a:lvl1pPr>
          </a:lstStyle>
          <a:p>
            <a:pPr lvl="0"/>
            <a:r>
              <a:rPr lang="en-US" smtClean="0"/>
              <a:t>Click to edit Master text styles</a:t>
            </a:r>
          </a:p>
        </p:txBody>
      </p:sp>
      <p:sp>
        <p:nvSpPr>
          <p:cNvPr id="19" name="Content Placeholder 17"/>
          <p:cNvSpPr>
            <a:spLocks noGrp="1"/>
          </p:cNvSpPr>
          <p:nvPr>
            <p:ph sz="quarter" idx="19"/>
          </p:nvPr>
        </p:nvSpPr>
        <p:spPr>
          <a:xfrm>
            <a:off x="4572000" y="2853285"/>
            <a:ext cx="3097212" cy="3551767"/>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ext Placeholder 8"/>
          <p:cNvSpPr>
            <a:spLocks noGrp="1"/>
          </p:cNvSpPr>
          <p:nvPr>
            <p:ph type="body" sz="quarter" idx="20"/>
          </p:nvPr>
        </p:nvSpPr>
        <p:spPr>
          <a:xfrm>
            <a:off x="1258888" y="2755900"/>
            <a:ext cx="3097212" cy="865717"/>
          </a:xfrm>
        </p:spPr>
        <p:txBody>
          <a:bodyPr>
            <a:normAutofit/>
          </a:bodyPr>
          <a:lstStyle>
            <a:lvl1pPr marL="0" indent="0" rtl="0">
              <a:buNone/>
              <a:defRPr lang="en-US" sz="1400" b="0" i="0" u="none" strike="noStrike" baseline="30000" smtClean="0"/>
            </a:lvl1pPr>
          </a:lstStyle>
          <a:p>
            <a:pPr lvl="0"/>
            <a:r>
              <a:rPr lang="en-US" smtClean="0"/>
              <a:t>Click to edit Master text styles</a:t>
            </a:r>
          </a:p>
        </p:txBody>
      </p:sp>
      <p:sp>
        <p:nvSpPr>
          <p:cNvPr id="15" name="Text Placeholder 9"/>
          <p:cNvSpPr>
            <a:spLocks noGrp="1"/>
          </p:cNvSpPr>
          <p:nvPr>
            <p:ph type="body" sz="quarter" idx="21"/>
          </p:nvPr>
        </p:nvSpPr>
        <p:spPr>
          <a:xfrm>
            <a:off x="1259632" y="3726391"/>
            <a:ext cx="1873250" cy="385233"/>
          </a:xfrm>
        </p:spPr>
        <p:txBody>
          <a:bodyPr anchor="ctr">
            <a:noAutofit/>
          </a:bodyPr>
          <a:lstStyle>
            <a:lvl1pPr marL="0" indent="0">
              <a:buNone/>
              <a:defRPr sz="1200" b="1" baseline="0">
                <a:solidFill>
                  <a:schemeClr val="bg1">
                    <a:lumMod val="65000"/>
                  </a:schemeClr>
                </a:solidFill>
              </a:defRPr>
            </a:lvl1pPr>
          </a:lstStyle>
          <a:p>
            <a:pPr lvl="0"/>
            <a:r>
              <a:rPr lang="en-US" smtClean="0"/>
              <a:t>Click to edit Master text styles</a:t>
            </a:r>
          </a:p>
        </p:txBody>
      </p:sp>
      <p:sp>
        <p:nvSpPr>
          <p:cNvPr id="14" name="Text Placeholder 13"/>
          <p:cNvSpPr>
            <a:spLocks noGrp="1"/>
          </p:cNvSpPr>
          <p:nvPr>
            <p:ph type="body" sz="quarter" idx="22"/>
          </p:nvPr>
        </p:nvSpPr>
        <p:spPr>
          <a:xfrm>
            <a:off x="1258888" y="4292661"/>
            <a:ext cx="3097212" cy="2112433"/>
          </a:xfrm>
        </p:spPr>
        <p:txBody>
          <a:bodyPr>
            <a:normAutofit/>
          </a:bodyPr>
          <a:lstStyle>
            <a:lvl1pPr marL="342900" indent="-342900">
              <a:buFontTx/>
              <a:buBlip>
                <a:blip r:embed="rId3"/>
              </a:buBlip>
              <a:defRPr sz="1200">
                <a:solidFill>
                  <a:srgbClr val="007B87"/>
                </a:solidFill>
              </a:defRPr>
            </a:lvl1pPr>
          </a:lstStyle>
          <a:p>
            <a:pPr lvl="0"/>
            <a:r>
              <a:rPr lang="en-US" smtClean="0"/>
              <a:t>Click to edit Master text styles</a:t>
            </a:r>
          </a:p>
        </p:txBody>
      </p:sp>
    </p:spTree>
    <p:extLst>
      <p:ext uri="{BB962C8B-B14F-4D97-AF65-F5344CB8AC3E}">
        <p14:creationId xmlns:p14="http://schemas.microsoft.com/office/powerpoint/2010/main" val="24398925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AF50160-EA25-4538-B0A5-5912ACF9FB4A}" type="datetime8">
              <a:rPr lang="he-IL" smtClean="0"/>
              <a:pPr/>
              <a:t>29 מרץ 15</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79997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540F705-42F5-4AD1-9ECF-F58D0CE97A08}" type="datetime8">
              <a:rPr lang="he-IL" smtClean="0"/>
              <a:pPr/>
              <a:t>29 מרץ 15</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7202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917DA16-6B0E-46F1-9C4D-EA23856263B5}" type="datetime8">
              <a:rPr lang="he-IL" smtClean="0"/>
              <a:pPr/>
              <a:t>29 מרץ 15</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42774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8130356-26EC-44C8-A8B4-5FDA1DD60744}" type="datetime8">
              <a:rPr lang="he-IL" smtClean="0"/>
              <a:pPr/>
              <a:t>29 מרץ 15</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37989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4401DF1-C3D8-48F5-859D-937AFBC380FD}" type="datetime8">
              <a:rPr lang="he-IL" smtClean="0"/>
              <a:pPr/>
              <a:t>29 מרץ 15</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372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0EC7758-7914-49C8-8C28-B020DDC14A12}" type="datetime8">
              <a:rPr lang="he-IL" smtClean="0"/>
              <a:pPr/>
              <a:t>29 מרץ 15</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20303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C55810B-5BAD-40E8-B166-A1ED5D713D67}" type="datetime8">
              <a:rPr lang="he-IL" smtClean="0"/>
              <a:pPr/>
              <a:t>29 מרץ 15</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67254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B6C1685-EEDF-4B04-9B0E-3DD3F74DF2D6}" type="datetime8">
              <a:rPr lang="he-IL" smtClean="0"/>
              <a:pPr/>
              <a:t>29 מרץ 15</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26973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05DEBD-7EE3-49A2-AA8B-30FEC94A4AD1}" type="datetime8">
              <a:rPr lang="he-IL" smtClean="0"/>
              <a:pPr/>
              <a:t>29 מרץ 15</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6046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www.efsharibari.gov.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fsharibari.gov.il/"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facebook.com/EfshariBARI.gov" TargetMode="External"/><Relationship Id="rId4" Type="http://schemas.openxmlformats.org/officeDocument/2006/relationships/hyperlink" Target="mailto:active.healthy@moh.health.gov.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1493;&#1497;&#1494;'&#1493;&#1488;&#1500;&#1505;%20&#1502;&#1514;&#1488;&#1497;&#1502;&#1497;&#1501;" TargetMode="External"/><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J8YdgKjMe8" TargetMode="External"/><Relationship Id="rId6" Type="http://schemas.openxmlformats.org/officeDocument/2006/relationships/image" Target="../media/image6.png"/><Relationship Id="rId5" Type="http://schemas.openxmlformats.org/officeDocument/2006/relationships/hyperlink" Target="https://www.youtube.com/watch?v=-J8YdgKjMe8&amp;list=PLfrA7OEksp2GcCkfbE7KJsIp6GHqpD5nX&amp;index=9"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70988" cy="588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5"/>
          </p:nvPr>
        </p:nvSpPr>
        <p:spPr>
          <a:xfrm>
            <a:off x="1547813" y="1484314"/>
            <a:ext cx="2952750" cy="288925"/>
          </a:xfrm>
        </p:spPr>
        <p:txBody>
          <a:bodyPr rtlCol="0" anchor="ctr">
            <a:normAutofit fontScale="77500" lnSpcReduction="20000"/>
          </a:bodyPr>
          <a:lstStyle/>
          <a:p>
            <a:pPr>
              <a:defRPr/>
            </a:pPr>
            <a:r>
              <a:rPr lang="en-AU" dirty="0" smtClean="0"/>
              <a:t>Using this template</a:t>
            </a:r>
            <a:endParaRPr lang="en-AU" dirty="0"/>
          </a:p>
        </p:txBody>
      </p:sp>
      <p:sp>
        <p:nvSpPr>
          <p:cNvPr id="10" name="Text Placeholder 9"/>
          <p:cNvSpPr>
            <a:spLocks noGrp="1"/>
          </p:cNvSpPr>
          <p:nvPr>
            <p:ph type="body" sz="quarter" idx="22"/>
          </p:nvPr>
        </p:nvSpPr>
        <p:spPr>
          <a:xfrm>
            <a:off x="611188" y="981247"/>
            <a:ext cx="7575550" cy="4503961"/>
          </a:xfrm>
        </p:spPr>
        <p:txBody>
          <a:bodyPr rtlCol="0">
            <a:noAutofit/>
          </a:bodyPr>
          <a:lstStyle/>
          <a:p>
            <a:pPr>
              <a:defRPr/>
            </a:pPr>
            <a:r>
              <a:rPr lang="he-IL" sz="1400" dirty="0"/>
              <a:t>תבנית זו נועדה לסייע לך בבניית מצגת </a:t>
            </a:r>
            <a:r>
              <a:rPr lang="he-IL" sz="1400" dirty="0" smtClean="0"/>
              <a:t>לעובדים </a:t>
            </a:r>
            <a:r>
              <a:rPr lang="he-IL" sz="1400" dirty="0"/>
              <a:t>על בריאות ורווחה במקום עבודה.</a:t>
            </a:r>
          </a:p>
          <a:p>
            <a:pPr marL="0" indent="0">
              <a:buNone/>
              <a:defRPr/>
            </a:pPr>
            <a:endParaRPr lang="he-IL" sz="1400" dirty="0"/>
          </a:p>
          <a:p>
            <a:pPr>
              <a:defRPr/>
            </a:pPr>
            <a:r>
              <a:rPr lang="he-IL" sz="1400" dirty="0"/>
              <a:t>אפשר לשנות את המצגת בהתאם לצרכים הספציפיים שלך.</a:t>
            </a:r>
          </a:p>
          <a:p>
            <a:pPr marL="0" indent="0">
              <a:spcBef>
                <a:spcPts val="0"/>
              </a:spcBef>
              <a:buNone/>
              <a:defRPr/>
            </a:pPr>
            <a:endParaRPr lang="he-IL" sz="1400" dirty="0"/>
          </a:p>
          <a:p>
            <a:pPr>
              <a:defRPr/>
            </a:pPr>
            <a:r>
              <a:rPr lang="he-IL" sz="1400" dirty="0"/>
              <a:t>התבנית מכילה מידע על היתרונות של  תכניות בבריאות ורווחה במקום העבודה ועל כיווני פעולה רצויים.</a:t>
            </a:r>
          </a:p>
          <a:p>
            <a:pPr>
              <a:defRPr/>
            </a:pPr>
            <a:endParaRPr lang="he-IL" sz="1400" dirty="0"/>
          </a:p>
          <a:p>
            <a:pPr>
              <a:defRPr/>
            </a:pPr>
            <a:r>
              <a:rPr lang="he-IL" sz="1400" dirty="0"/>
              <a:t>לתכנית אפשריבריא בעבודה יש משאבים רבים באינטרנט שתומכים במצגת זו. ניתן למצוא אותם באתר </a:t>
            </a:r>
            <a:r>
              <a:rPr lang="en-US" sz="1400" dirty="0">
                <a:solidFill>
                  <a:srgbClr val="1F497D"/>
                </a:solidFill>
                <a:latin typeface="Calibri"/>
                <a:hlinkClick r:id="rId4"/>
              </a:rPr>
              <a:t>http://www.efsharibari.gov.il</a:t>
            </a:r>
            <a:endParaRPr lang="he-IL" sz="1400" dirty="0">
              <a:solidFill>
                <a:srgbClr val="1F497D"/>
              </a:solidFill>
              <a:latin typeface="Calibri"/>
            </a:endParaRPr>
          </a:p>
          <a:p>
            <a:pPr marL="0" indent="0">
              <a:buNone/>
              <a:defRPr/>
            </a:pPr>
            <a:endParaRPr lang="he-IL" sz="1400" dirty="0"/>
          </a:p>
          <a:p>
            <a:pPr>
              <a:defRPr/>
            </a:pPr>
            <a:r>
              <a:rPr lang="he-IL" sz="1400" dirty="0"/>
              <a:t>נדרשות 10-15 דקות כדי להציג מצגת זו.</a:t>
            </a:r>
          </a:p>
          <a:p>
            <a:pPr>
              <a:defRPr/>
            </a:pPr>
            <a:endParaRPr lang="he-IL" sz="1400" dirty="0"/>
          </a:p>
          <a:p>
            <a:pPr>
              <a:defRPr/>
            </a:pPr>
            <a:r>
              <a:rPr lang="he-IL" sz="1400" b="1" dirty="0"/>
              <a:t>יש למחוק שקופית זו לפני הצגת המצגת.</a:t>
            </a:r>
            <a:endParaRPr lang="en-AU" sz="1400" b="1" dirty="0"/>
          </a:p>
        </p:txBody>
      </p:sp>
      <p:pic>
        <p:nvPicPr>
          <p:cNvPr id="109573"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5485209"/>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מעוגל 1"/>
          <p:cNvSpPr/>
          <p:nvPr/>
        </p:nvSpPr>
        <p:spPr>
          <a:xfrm>
            <a:off x="2124074" y="259930"/>
            <a:ext cx="5616575" cy="360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109575" name="TextBox 2"/>
          <p:cNvSpPr txBox="1">
            <a:spLocks noChangeArrowheads="1"/>
          </p:cNvSpPr>
          <p:nvPr/>
        </p:nvSpPr>
        <p:spPr bwMode="auto">
          <a:xfrm>
            <a:off x="2124075" y="22979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he-IL" altLang="he-IL" sz="1800"/>
              <a:t>כיצד להשתמש בתבנית זו?</a:t>
            </a:r>
          </a:p>
        </p:txBody>
      </p:sp>
    </p:spTree>
    <p:extLst>
      <p:ext uri="{BB962C8B-B14F-4D97-AF65-F5344CB8AC3E}">
        <p14:creationId xmlns:p14="http://schemas.microsoft.com/office/powerpoint/2010/main" val="1362809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7495" y="0"/>
            <a:ext cx="9736039" cy="649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10</a:t>
            </a:fld>
            <a:endParaRPr lang="he-IL" dirty="0"/>
          </a:p>
        </p:txBody>
      </p:sp>
      <p:grpSp>
        <p:nvGrpSpPr>
          <p:cNvPr id="3" name="Group 2"/>
          <p:cNvGrpSpPr/>
          <p:nvPr/>
        </p:nvGrpSpPr>
        <p:grpSpPr>
          <a:xfrm>
            <a:off x="1547664" y="2424020"/>
            <a:ext cx="6264696" cy="540443"/>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55776" y="444053"/>
              <a:ext cx="6120680" cy="461665"/>
            </a:xfrm>
            <a:prstGeom prst="rect">
              <a:avLst/>
            </a:prstGeom>
            <a:noFill/>
            <a:ln>
              <a:noFill/>
            </a:ln>
          </p:spPr>
          <p:txBody>
            <a:bodyPr wrap="square" rtlCol="1">
              <a:spAutoFit/>
            </a:bodyPr>
            <a:lstStyle/>
            <a:p>
              <a:r>
                <a:rPr lang="he-IL" sz="2400" dirty="0" smtClean="0">
                  <a:solidFill>
                    <a:schemeClr val="bg1"/>
                  </a:solidFill>
                </a:rPr>
                <a:t>מהו מקום עבודה אפשריבריא?</a:t>
              </a:r>
              <a:endParaRPr lang="he-IL" sz="2400" dirty="0">
                <a:solidFill>
                  <a:schemeClr val="bg1"/>
                </a:solidFill>
              </a:endParaRPr>
            </a:p>
          </p:txBody>
        </p:sp>
      </p:grpSp>
      <p:sp>
        <p:nvSpPr>
          <p:cNvPr id="2" name="Rounded Rectangle 1"/>
          <p:cNvSpPr/>
          <p:nvPr/>
        </p:nvSpPr>
        <p:spPr>
          <a:xfrm>
            <a:off x="1907704" y="3068960"/>
            <a:ext cx="5688632" cy="136947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29256A"/>
                </a:solidFill>
              </a:rPr>
              <a:t>מקום עבודה </a:t>
            </a:r>
            <a:r>
              <a:rPr lang="he-IL" sz="2400" dirty="0" smtClean="0">
                <a:solidFill>
                  <a:srgbClr val="29256A"/>
                </a:solidFill>
              </a:rPr>
              <a:t>המתאפיי</a:t>
            </a:r>
            <a:r>
              <a:rPr lang="he-IL" sz="2400" dirty="0">
                <a:solidFill>
                  <a:srgbClr val="29256A"/>
                </a:solidFill>
              </a:rPr>
              <a:t>ן</a:t>
            </a:r>
            <a:r>
              <a:rPr lang="he-IL" sz="2400" dirty="0" smtClean="0">
                <a:solidFill>
                  <a:srgbClr val="29256A"/>
                </a:solidFill>
              </a:rPr>
              <a:t> </a:t>
            </a:r>
            <a:r>
              <a:rPr lang="he-IL" sz="2400" dirty="0">
                <a:solidFill>
                  <a:srgbClr val="29256A"/>
                </a:solidFill>
              </a:rPr>
              <a:t>במדיניות, בסביבה ובתרבות ארגונית שבה המעסיקים והעובדים יכולים לשמור על חיים פעילים ובריאים יותר</a:t>
            </a:r>
          </a:p>
        </p:txBody>
      </p:sp>
      <p:pic>
        <p:nvPicPr>
          <p:cNvPr id="13"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10</a:t>
            </a:fld>
            <a:endParaRPr lang="he-IL" dirty="0"/>
          </a:p>
        </p:txBody>
      </p:sp>
      <p:sp>
        <p:nvSpPr>
          <p:cNvPr id="11" name="Rectangle 10"/>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5614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p:cNvSpPr txBox="1"/>
          <p:nvPr/>
        </p:nvSpPr>
        <p:spPr>
          <a:xfrm>
            <a:off x="1727319" y="2780928"/>
            <a:ext cx="5689378" cy="923330"/>
          </a:xfrm>
          <a:prstGeom prst="rect">
            <a:avLst/>
          </a:prstGeom>
          <a:noFill/>
        </p:spPr>
        <p:txBody>
          <a:bodyPr wrap="none" rtlCol="1">
            <a:spAutoFit/>
          </a:bodyPr>
          <a:lstStyle/>
          <a:p>
            <a:pPr algn="ctr"/>
            <a:r>
              <a:rPr lang="he-IL" sz="5400" dirty="0" smtClean="0">
                <a:solidFill>
                  <a:schemeClr val="bg1"/>
                </a:solidFill>
              </a:rPr>
              <a:t>אפשריבריא בעבודה </a:t>
            </a:r>
          </a:p>
        </p:txBody>
      </p:sp>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11</a:t>
            </a:fld>
            <a:endParaRPr lang="he-IL" dirty="0"/>
          </a:p>
        </p:txBody>
      </p:sp>
      <p:pic>
        <p:nvPicPr>
          <p:cNvPr id="11"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11</a:t>
            </a:fld>
            <a:endParaRPr lang="he-IL" dirty="0"/>
          </a:p>
        </p:txBody>
      </p:sp>
    </p:spTree>
    <p:extLst>
      <p:ext uri="{BB962C8B-B14F-4D97-AF65-F5344CB8AC3E}">
        <p14:creationId xmlns:p14="http://schemas.microsoft.com/office/powerpoint/2010/main" val="332578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16"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09320"/>
            <a:ext cx="2133600" cy="365125"/>
          </a:xfrm>
        </p:spPr>
        <p:txBody>
          <a:bodyPr rIns="288000"/>
          <a:lstStyle/>
          <a:p>
            <a:pPr algn="r"/>
            <a:fld id="{AB684531-82A7-4B17-8330-B138FF3FF7DD}" type="slidenum">
              <a:rPr lang="he-IL" smtClean="0">
                <a:solidFill>
                  <a:prstClr val="black">
                    <a:tint val="75000"/>
                  </a:prstClr>
                </a:solidFill>
              </a:rPr>
              <a:pPr algn="r"/>
              <a:t>12</a:t>
            </a:fld>
            <a:endParaRPr lang="he-IL" dirty="0">
              <a:solidFill>
                <a:prstClr val="black">
                  <a:tint val="75000"/>
                </a:prstClr>
              </a:solidFill>
            </a:endParaRPr>
          </a:p>
        </p:txBody>
      </p:sp>
      <p:sp>
        <p:nvSpPr>
          <p:cNvPr id="8" name="מלבן מעוגל 7"/>
          <p:cNvSpPr/>
          <p:nvPr/>
        </p:nvSpPr>
        <p:spPr>
          <a:xfrm>
            <a:off x="295956" y="1433792"/>
            <a:ext cx="8424936" cy="2108296"/>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7" name="TextBox 6"/>
          <p:cNvSpPr txBox="1"/>
          <p:nvPr/>
        </p:nvSpPr>
        <p:spPr>
          <a:xfrm>
            <a:off x="539552" y="1361478"/>
            <a:ext cx="7920880" cy="2252924"/>
          </a:xfrm>
          <a:prstGeom prst="rect">
            <a:avLst/>
          </a:prstGeom>
          <a:noFill/>
        </p:spPr>
        <p:txBody>
          <a:bodyPr wrap="square" rtlCol="1">
            <a:spAutoFit/>
          </a:bodyPr>
          <a:lstStyle/>
          <a:p>
            <a:pPr>
              <a:lnSpc>
                <a:spcPct val="135000"/>
              </a:lnSpc>
            </a:pPr>
            <a:r>
              <a:rPr lang="he-IL" sz="2600" dirty="0" smtClean="0">
                <a:solidFill>
                  <a:srgbClr val="29256A"/>
                </a:solidFill>
              </a:rPr>
              <a:t>המדריך נועד </a:t>
            </a:r>
            <a:r>
              <a:rPr lang="he-IL" sz="2600" dirty="0">
                <a:solidFill>
                  <a:srgbClr val="29256A"/>
                </a:solidFill>
              </a:rPr>
              <a:t>לסייע במיפוי, תכנון והטמעה של תכנית לחיים פעילים ובריאים במקום העבודה. </a:t>
            </a:r>
            <a:r>
              <a:rPr lang="he-IL" sz="2600" dirty="0" smtClean="0">
                <a:solidFill>
                  <a:srgbClr val="29256A"/>
                </a:solidFill>
              </a:rPr>
              <a:t>המדריך מתאים </a:t>
            </a:r>
            <a:r>
              <a:rPr lang="he-IL" sz="2600" dirty="0">
                <a:solidFill>
                  <a:srgbClr val="29256A"/>
                </a:solidFill>
              </a:rPr>
              <a:t>לכל מקום עבודה ונועד לשימוש </a:t>
            </a:r>
            <a:r>
              <a:rPr lang="he-IL" sz="2600" dirty="0" smtClean="0">
                <a:solidFill>
                  <a:srgbClr val="29256A"/>
                </a:solidFill>
              </a:rPr>
              <a:t>על-ידי מגוון </a:t>
            </a:r>
            <a:r>
              <a:rPr lang="he-IL" sz="2600" dirty="0">
                <a:solidFill>
                  <a:srgbClr val="29256A"/>
                </a:solidFill>
              </a:rPr>
              <a:t>גורמים בארגון </a:t>
            </a:r>
            <a:r>
              <a:rPr lang="he-IL" sz="2600" dirty="0" smtClean="0">
                <a:solidFill>
                  <a:srgbClr val="29256A"/>
                </a:solidFill>
              </a:rPr>
              <a:t>על-פי </a:t>
            </a:r>
            <a:r>
              <a:rPr lang="he-IL" sz="2600" dirty="0">
                <a:solidFill>
                  <a:srgbClr val="29256A"/>
                </a:solidFill>
              </a:rPr>
              <a:t>אופיו </a:t>
            </a:r>
            <a:r>
              <a:rPr lang="he-IL" sz="2600" dirty="0" smtClean="0">
                <a:solidFill>
                  <a:srgbClr val="29256A"/>
                </a:solidFill>
              </a:rPr>
              <a:t>וגודלו</a:t>
            </a:r>
            <a:r>
              <a:rPr lang="he-IL" sz="2600" dirty="0" smtClean="0"/>
              <a:t>.</a:t>
            </a:r>
            <a:endParaRPr lang="en-US" sz="2600" dirty="0">
              <a:solidFill>
                <a:schemeClr val="tx2"/>
              </a:solidFill>
            </a:endParaRPr>
          </a:p>
        </p:txBody>
      </p:sp>
      <p:sp>
        <p:nvSpPr>
          <p:cNvPr id="9" name="מלבן מעוגל 8"/>
          <p:cNvSpPr/>
          <p:nvPr/>
        </p:nvSpPr>
        <p:spPr>
          <a:xfrm>
            <a:off x="323528" y="404664"/>
            <a:ext cx="8424936" cy="757137"/>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TextBox 5"/>
          <p:cNvSpPr txBox="1"/>
          <p:nvPr/>
        </p:nvSpPr>
        <p:spPr>
          <a:xfrm>
            <a:off x="683568" y="444053"/>
            <a:ext cx="7992888" cy="584775"/>
          </a:xfrm>
          <a:prstGeom prst="rect">
            <a:avLst/>
          </a:prstGeom>
          <a:noFill/>
          <a:ln>
            <a:noFill/>
          </a:ln>
        </p:spPr>
        <p:txBody>
          <a:bodyPr wrap="square" rtlCol="1">
            <a:spAutoFit/>
          </a:bodyPr>
          <a:lstStyle/>
          <a:p>
            <a:pPr algn="ctr"/>
            <a:r>
              <a:rPr lang="he-IL" sz="3200" b="1" dirty="0" smtClean="0">
                <a:solidFill>
                  <a:prstClr val="white"/>
                </a:solidFill>
              </a:rPr>
              <a:t>מדריך אפשריבריא בעבודה </a:t>
            </a:r>
            <a:endParaRPr lang="he-IL" sz="3200" b="1" dirty="0">
              <a:solidFill>
                <a:prstClr val="white"/>
              </a:solidFill>
            </a:endParaRPr>
          </a:p>
        </p:txBody>
      </p:sp>
      <p:sp>
        <p:nvSpPr>
          <p:cNvPr id="11" name="מלבן מעוגל 7"/>
          <p:cNvSpPr/>
          <p:nvPr/>
        </p:nvSpPr>
        <p:spPr>
          <a:xfrm>
            <a:off x="5580112" y="3789040"/>
            <a:ext cx="3168352" cy="2232248"/>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u="sng" dirty="0" smtClean="0">
                <a:solidFill>
                  <a:srgbClr val="29256A"/>
                </a:solidFill>
              </a:rPr>
              <a:t>שותפים</a:t>
            </a:r>
          </a:p>
          <a:p>
            <a:pPr marL="285750" indent="-285750">
              <a:buFont typeface="Arial" panose="020B0604020202020204" pitchFamily="34" charset="0"/>
              <a:buChar char="•"/>
            </a:pPr>
            <a:r>
              <a:rPr lang="he-IL" dirty="0" smtClean="0">
                <a:solidFill>
                  <a:srgbClr val="29256A"/>
                </a:solidFill>
              </a:rPr>
              <a:t>משרד </a:t>
            </a:r>
            <a:r>
              <a:rPr lang="he-IL" dirty="0">
                <a:solidFill>
                  <a:srgbClr val="29256A"/>
                </a:solidFill>
              </a:rPr>
              <a:t>הבריאות</a:t>
            </a:r>
          </a:p>
          <a:p>
            <a:pPr marL="285750" indent="-285750">
              <a:buFont typeface="Arial" panose="020B0604020202020204" pitchFamily="34" charset="0"/>
              <a:buChar char="•"/>
            </a:pPr>
            <a:r>
              <a:rPr lang="he-IL" dirty="0" smtClean="0">
                <a:solidFill>
                  <a:srgbClr val="29256A"/>
                </a:solidFill>
              </a:rPr>
              <a:t>משרד </a:t>
            </a:r>
            <a:r>
              <a:rPr lang="he-IL" dirty="0">
                <a:solidFill>
                  <a:srgbClr val="29256A"/>
                </a:solidFill>
              </a:rPr>
              <a:t>התרבות והספורט</a:t>
            </a:r>
          </a:p>
          <a:p>
            <a:pPr marL="285750" indent="-285750">
              <a:buFont typeface="Arial" panose="020B0604020202020204" pitchFamily="34" charset="0"/>
              <a:buChar char="•"/>
            </a:pPr>
            <a:r>
              <a:rPr lang="he-IL" dirty="0">
                <a:solidFill>
                  <a:srgbClr val="29256A"/>
                </a:solidFill>
              </a:rPr>
              <a:t>משרד </a:t>
            </a:r>
            <a:r>
              <a:rPr lang="he-IL" dirty="0" smtClean="0">
                <a:solidFill>
                  <a:srgbClr val="29256A"/>
                </a:solidFill>
              </a:rPr>
              <a:t>הכלכלה</a:t>
            </a:r>
          </a:p>
          <a:p>
            <a:pPr marL="285750" indent="-285750">
              <a:buFont typeface="Arial" panose="020B0604020202020204" pitchFamily="34" charset="0"/>
              <a:buChar char="•"/>
            </a:pPr>
            <a:r>
              <a:rPr lang="he-IL" dirty="0" smtClean="0">
                <a:solidFill>
                  <a:srgbClr val="29256A"/>
                </a:solidFill>
              </a:rPr>
              <a:t>אוניברסיטת תל אביב</a:t>
            </a:r>
            <a:endParaRPr lang="he-IL" dirty="0">
              <a:solidFill>
                <a:srgbClr val="29256A"/>
              </a:solidFill>
            </a:endParaRPr>
          </a:p>
          <a:p>
            <a:pPr marL="285750" indent="-285750">
              <a:buFont typeface="Arial" panose="020B0604020202020204" pitchFamily="34" charset="0"/>
              <a:buChar char="•"/>
            </a:pPr>
            <a:r>
              <a:rPr lang="he-IL" dirty="0">
                <a:solidFill>
                  <a:srgbClr val="29256A"/>
                </a:solidFill>
              </a:rPr>
              <a:t>קרן מנוף של הביטוח הלאומי</a:t>
            </a:r>
          </a:p>
          <a:p>
            <a:pPr marL="285750" indent="-285750">
              <a:buFont typeface="Arial" panose="020B0604020202020204" pitchFamily="34" charset="0"/>
              <a:buChar char="•"/>
            </a:pPr>
            <a:r>
              <a:rPr lang="he-IL" dirty="0" smtClean="0">
                <a:solidFill>
                  <a:srgbClr val="29256A"/>
                </a:solidFill>
              </a:rPr>
              <a:t>עמותות וארגונים</a:t>
            </a:r>
            <a:endParaRPr lang="he-IL" dirty="0">
              <a:solidFill>
                <a:srgbClr val="29256A"/>
              </a:solidFill>
            </a:endParaRPr>
          </a:p>
        </p:txBody>
      </p:sp>
      <p:sp>
        <p:nvSpPr>
          <p:cNvPr id="14" name="Rectangle 13"/>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0028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6496"/>
          <a:stretch>
            <a:fillRect/>
          </a:stretch>
        </p:blipFill>
        <p:spPr bwMode="auto">
          <a:xfrm>
            <a:off x="1" y="0"/>
            <a:ext cx="9142988" cy="651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13</a:t>
            </a:fld>
            <a:endParaRPr lang="he-IL" dirty="0"/>
          </a:p>
        </p:txBody>
      </p:sp>
      <p:grpSp>
        <p:nvGrpSpPr>
          <p:cNvPr id="3" name="Group 2"/>
          <p:cNvGrpSpPr/>
          <p:nvPr/>
        </p:nvGrpSpPr>
        <p:grpSpPr>
          <a:xfrm>
            <a:off x="73771" y="116632"/>
            <a:ext cx="9034733" cy="941284"/>
            <a:chOff x="2483768" y="404664"/>
            <a:chExt cx="6264696" cy="561280"/>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81712"/>
              <a:ext cx="6264696" cy="484232"/>
            </a:xfrm>
            <a:prstGeom prst="rect">
              <a:avLst/>
            </a:prstGeom>
            <a:noFill/>
            <a:ln>
              <a:noFill/>
            </a:ln>
          </p:spPr>
          <p:txBody>
            <a:bodyPr wrap="square" rtlCol="1">
              <a:spAutoFit/>
            </a:bodyPr>
            <a:lstStyle/>
            <a:p>
              <a:pPr algn="ctr"/>
              <a:r>
                <a:rPr lang="he-IL" sz="3000" b="1" dirty="0" smtClean="0">
                  <a:solidFill>
                    <a:schemeClr val="bg1"/>
                  </a:solidFill>
                </a:rPr>
                <a:t>חלק מהתחומים שאפשר להתמקד בהם</a:t>
              </a:r>
              <a:endParaRPr lang="he-IL" sz="3000" b="1" dirty="0">
                <a:solidFill>
                  <a:schemeClr val="bg1"/>
                </a:solidFill>
              </a:endParaRPr>
            </a:p>
          </p:txBody>
        </p:sp>
      </p:grpSp>
      <p:sp>
        <p:nvSpPr>
          <p:cNvPr id="2" name="Rounded Rectangle 1"/>
          <p:cNvSpPr/>
          <p:nvPr/>
        </p:nvSpPr>
        <p:spPr>
          <a:xfrm>
            <a:off x="4355976" y="1297784"/>
            <a:ext cx="4435536" cy="112060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rgbClr val="29256A"/>
                </a:solidFill>
              </a:rPr>
              <a:t>פעילות גופנית</a:t>
            </a:r>
            <a:endParaRPr lang="he-IL" sz="3200" dirty="0" smtClean="0">
              <a:solidFill>
                <a:srgbClr val="29256A"/>
              </a:solidFill>
            </a:endParaRPr>
          </a:p>
        </p:txBody>
      </p:sp>
      <p:sp>
        <p:nvSpPr>
          <p:cNvPr id="21" name="Rounded Rectangle 20"/>
          <p:cNvSpPr/>
          <p:nvPr/>
        </p:nvSpPr>
        <p:spPr>
          <a:xfrm>
            <a:off x="1" y="3356992"/>
            <a:ext cx="4320480" cy="9379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rgbClr val="29256A"/>
                </a:solidFill>
              </a:rPr>
              <a:t>מניעת עישון</a:t>
            </a:r>
            <a:endParaRPr lang="he-IL" sz="3200" dirty="0" smtClean="0">
              <a:solidFill>
                <a:srgbClr val="29256A"/>
              </a:solidFill>
            </a:endParaRPr>
          </a:p>
        </p:txBody>
      </p:sp>
      <p:sp>
        <p:nvSpPr>
          <p:cNvPr id="26" name="Rounded Rectangle 25"/>
          <p:cNvSpPr/>
          <p:nvPr/>
        </p:nvSpPr>
        <p:spPr>
          <a:xfrm>
            <a:off x="4427984" y="3356992"/>
            <a:ext cx="4363528" cy="937965"/>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bg1"/>
                </a:solidFill>
              </a:rPr>
              <a:t>תזונה בריאה יותר</a:t>
            </a:r>
            <a:endParaRPr lang="he-IL" sz="2000" dirty="0" smtClean="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306626"/>
            <a:ext cx="3704638" cy="1111764"/>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bg1"/>
                </a:solidFill>
              </a:rPr>
              <a:t>ניהול מתחים</a:t>
            </a:r>
            <a:endParaRPr lang="he-IL" sz="2000" dirty="0" smtClean="0">
              <a:solidFill>
                <a:schemeClr val="bg1"/>
              </a:solidFill>
            </a:endParaRPr>
          </a:p>
        </p:txBody>
      </p:sp>
      <p:sp>
        <p:nvSpPr>
          <p:cNvPr id="14" name="Rounded Rectangle 13"/>
          <p:cNvSpPr/>
          <p:nvPr/>
        </p:nvSpPr>
        <p:spPr>
          <a:xfrm>
            <a:off x="4427984" y="5085184"/>
            <a:ext cx="4320480" cy="9158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rgbClr val="29256A"/>
                </a:solidFill>
              </a:rPr>
              <a:t>ארגונומיה</a:t>
            </a:r>
            <a:endParaRPr lang="he-IL" sz="3200" dirty="0" smtClean="0">
              <a:solidFill>
                <a:srgbClr val="29256A"/>
              </a:solidFill>
            </a:endParaRPr>
          </a:p>
        </p:txBody>
      </p:sp>
      <p:sp>
        <p:nvSpPr>
          <p:cNvPr id="18" name="Rounded Rectangle 17"/>
          <p:cNvSpPr/>
          <p:nvPr/>
        </p:nvSpPr>
        <p:spPr>
          <a:xfrm>
            <a:off x="73771" y="4797152"/>
            <a:ext cx="3704638" cy="720080"/>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smtClean="0">
                <a:solidFill>
                  <a:schemeClr val="bg1"/>
                </a:solidFill>
              </a:rPr>
              <a:t>עידוד הנקה</a:t>
            </a:r>
            <a:endParaRPr lang="he-IL" sz="2000" dirty="0" smtClean="0">
              <a:solidFill>
                <a:schemeClr val="bg1"/>
              </a:solidFill>
            </a:endParaRPr>
          </a:p>
        </p:txBody>
      </p:sp>
      <p:sp>
        <p:nvSpPr>
          <p:cNvPr id="4" name="מלבן 3"/>
          <p:cNvSpPr/>
          <p:nvPr/>
        </p:nvSpPr>
        <p:spPr>
          <a:xfrm>
            <a:off x="315808" y="700620"/>
            <a:ext cx="1696297" cy="369332"/>
          </a:xfrm>
          <a:prstGeom prst="rect">
            <a:avLst/>
          </a:prstGeom>
        </p:spPr>
        <p:txBody>
          <a:bodyPr wrap="none">
            <a:spAutoFit/>
          </a:bodyPr>
          <a:lstStyle/>
          <a:p>
            <a:r>
              <a:rPr lang="he-IL" b="1" dirty="0">
                <a:solidFill>
                  <a:schemeClr val="bg1"/>
                </a:solidFill>
              </a:rPr>
              <a:t>(לא חובה בהכל)</a:t>
            </a:r>
          </a:p>
        </p:txBody>
      </p:sp>
      <p:pic>
        <p:nvPicPr>
          <p:cNvPr id="24"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13</a:t>
            </a:fld>
            <a:endParaRPr lang="he-IL" dirty="0"/>
          </a:p>
        </p:txBody>
      </p:sp>
      <p:sp>
        <p:nvSpPr>
          <p:cNvPr id="22" name="Rectangle 2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6141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14</a:t>
            </a:fld>
            <a:endParaRPr lang="he-IL" dirty="0"/>
          </a:p>
        </p:txBody>
      </p:sp>
      <p:grpSp>
        <p:nvGrpSpPr>
          <p:cNvPr id="3" name="Group 2"/>
          <p:cNvGrpSpPr/>
          <p:nvPr/>
        </p:nvGrpSpPr>
        <p:grpSpPr>
          <a:xfrm>
            <a:off x="73771" y="188640"/>
            <a:ext cx="9034733" cy="834332"/>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64048"/>
              <a:ext cx="6264696" cy="358855"/>
            </a:xfrm>
            <a:prstGeom prst="rect">
              <a:avLst/>
            </a:prstGeom>
            <a:noFill/>
            <a:ln>
              <a:noFill/>
            </a:ln>
          </p:spPr>
          <p:txBody>
            <a:bodyPr wrap="square" rtlCol="1">
              <a:spAutoFit/>
            </a:bodyPr>
            <a:lstStyle/>
            <a:p>
              <a:pPr algn="ctr"/>
              <a:r>
                <a:rPr lang="he-IL" sz="3000" b="1" dirty="0" smtClean="0">
                  <a:solidFill>
                    <a:schemeClr val="bg1"/>
                  </a:solidFill>
                </a:rPr>
                <a:t>סיפורי הצלחה של עובדים – במקומות העבודה</a:t>
              </a:r>
              <a:endParaRPr lang="he-IL" sz="3000" b="1" dirty="0">
                <a:solidFill>
                  <a:schemeClr val="bg1"/>
                </a:solidFill>
              </a:endParaRPr>
            </a:p>
          </p:txBody>
        </p:sp>
      </p:grpSp>
      <p:sp>
        <p:nvSpPr>
          <p:cNvPr id="2" name="Rounded Rectangle 1"/>
          <p:cNvSpPr/>
          <p:nvPr/>
        </p:nvSpPr>
        <p:spPr>
          <a:xfrm>
            <a:off x="4355976" y="1297783"/>
            <a:ext cx="4435536" cy="1428821"/>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29256A"/>
                </a:solidFill>
              </a:rPr>
              <a:t>אביבית, מזכירה מהצפון: "מקום העבודה שלי ארגן לנו שני חוגים של פעילות גופנית, בהתאם לבחירות שלנו, וגם אפשרות למספר מפגשים עם תזונאית. בתוך שנתיים מהפעילות בעבודה הורדתי 14 ק"ג".</a:t>
            </a:r>
            <a:endParaRPr lang="he-IL" sz="1200" dirty="0" smtClean="0">
              <a:solidFill>
                <a:srgbClr val="29256A"/>
              </a:solidFill>
            </a:endParaRPr>
          </a:p>
        </p:txBody>
      </p:sp>
      <p:sp>
        <p:nvSpPr>
          <p:cNvPr id="21" name="Rounded Rectangle 20"/>
          <p:cNvSpPr/>
          <p:nvPr/>
        </p:nvSpPr>
        <p:spPr>
          <a:xfrm>
            <a:off x="73771" y="3501008"/>
            <a:ext cx="4246710" cy="201622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2"/>
                </a:solidFill>
              </a:rPr>
              <a:t>דימיטרי, מהנדס מהדרום: "יש לי רכב וגם מעלית במקום העבודה, אבל למדתי שאפשר לעשות שינוי קטן בהתנהלות היום יומית וזה מוסיף המון תנועה. אז אני מגיע לעבודה פעמיים שלוש בשבוע ומשתמש במדרגות במקום המעלית. שינוי קטן עבורי, אבל מאפשר לי להיות פעיל".</a:t>
            </a:r>
            <a:endParaRPr lang="he-IL" sz="1000" dirty="0">
              <a:solidFill>
                <a:schemeClr val="tx2"/>
              </a:solidFill>
            </a:endParaRPr>
          </a:p>
        </p:txBody>
      </p:sp>
      <p:sp>
        <p:nvSpPr>
          <p:cNvPr id="26" name="Rounded Rectangle 25"/>
          <p:cNvSpPr/>
          <p:nvPr/>
        </p:nvSpPr>
        <p:spPr>
          <a:xfrm>
            <a:off x="4550477" y="3244334"/>
            <a:ext cx="4363528" cy="235191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smtClean="0">
              <a:solidFill>
                <a:schemeClr val="bg1"/>
              </a:solidFill>
            </a:endParaRPr>
          </a:p>
          <a:p>
            <a:pPr algn="ctr"/>
            <a:r>
              <a:rPr lang="he-IL" b="1" dirty="0">
                <a:solidFill>
                  <a:schemeClr val="bg1"/>
                </a:solidFill>
              </a:rPr>
              <a:t>רועי, טכנאי מהצפון: "במקום העבודה שלי הכניסו יום אחד בחדר האוכל 'עמדת בריאות' – סלטים, ירקות חתוכים, לחם מחיטה מלאה ועוד. תוך כמה חודשים, כמעט שליש מהעובדים התחילו לעבור בתחנה הזאת. זה אומר ששליש מהעובדים שאוכלים בחדר האוכל עברו לתזונה בריאה יותר".</a:t>
            </a:r>
            <a:endParaRPr lang="he-IL" sz="1200" dirty="0">
              <a:solidFill>
                <a:schemeClr val="bg1"/>
              </a:solidFill>
            </a:endParaRPr>
          </a:p>
          <a:p>
            <a:pPr algn="ctr"/>
            <a:endParaRPr lang="he-IL" b="1"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121960"/>
            <a:ext cx="3704638" cy="2307040"/>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bg1"/>
                </a:solidFill>
              </a:rPr>
              <a:t>סיון, מנהלת משאבי אנוש מהמרכז:</a:t>
            </a:r>
            <a:r>
              <a:rPr lang="en-US" b="1" dirty="0" smtClean="0">
                <a:solidFill>
                  <a:schemeClr val="bg1"/>
                </a:solidFill>
              </a:rPr>
              <a:t> </a:t>
            </a:r>
            <a:r>
              <a:rPr lang="he-IL" b="1" dirty="0" smtClean="0">
                <a:solidFill>
                  <a:schemeClr val="bg1"/>
                </a:solidFill>
              </a:rPr>
              <a:t>"פתחו אצלנו בחברה קבוצת ריצה. מעולם לא רצתי. אפילו לא עשיתי פעילות גופנית פשוטה. אבל העובדה שזה היה יחד עם החבר'ה מהמשרד ושניתן היה להתאמן לפעמים במהלך יום העבודה – ממש עזרה לי להתמיד".</a:t>
            </a:r>
            <a:endParaRPr lang="he-IL" sz="1000" dirty="0" smtClean="0">
              <a:solidFill>
                <a:schemeClr val="bg1"/>
              </a:solidFill>
            </a:endParaRPr>
          </a:p>
        </p:txBody>
      </p:sp>
      <p:sp>
        <p:nvSpPr>
          <p:cNvPr id="4" name="מלבן מעוגל 3"/>
          <p:cNvSpPr/>
          <p:nvPr/>
        </p:nvSpPr>
        <p:spPr>
          <a:xfrm>
            <a:off x="4355976" y="1297783"/>
            <a:ext cx="4435536" cy="1428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מעוגל 5"/>
          <p:cNvSpPr/>
          <p:nvPr/>
        </p:nvSpPr>
        <p:spPr>
          <a:xfrm>
            <a:off x="73771" y="3501008"/>
            <a:ext cx="4282205"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9"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14</a:t>
            </a:fld>
            <a:endParaRPr lang="he-IL" dirty="0"/>
          </a:p>
        </p:txBody>
      </p:sp>
    </p:spTree>
    <p:extLst>
      <p:ext uri="{BB962C8B-B14F-4D97-AF65-F5344CB8AC3E}">
        <p14:creationId xmlns:p14="http://schemas.microsoft.com/office/powerpoint/2010/main" val="753350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15</a:t>
            </a:fld>
            <a:endParaRPr lang="he-IL" dirty="0"/>
          </a:p>
        </p:txBody>
      </p:sp>
      <p:grpSp>
        <p:nvGrpSpPr>
          <p:cNvPr id="3" name="Group 2"/>
          <p:cNvGrpSpPr/>
          <p:nvPr/>
        </p:nvGrpSpPr>
        <p:grpSpPr>
          <a:xfrm>
            <a:off x="73771" y="188640"/>
            <a:ext cx="9034733" cy="834332"/>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358855"/>
            </a:xfrm>
            <a:prstGeom prst="rect">
              <a:avLst/>
            </a:prstGeom>
            <a:noFill/>
            <a:ln>
              <a:noFill/>
            </a:ln>
          </p:spPr>
          <p:txBody>
            <a:bodyPr wrap="square" rtlCol="1">
              <a:spAutoFit/>
            </a:bodyPr>
            <a:lstStyle/>
            <a:p>
              <a:pPr algn="ctr"/>
              <a:r>
                <a:rPr lang="he-IL" sz="3000" b="1" dirty="0" smtClean="0">
                  <a:solidFill>
                    <a:schemeClr val="bg1"/>
                  </a:solidFill>
                </a:rPr>
                <a:t>טיפים מעובדים בשטח: מה יכול לעזור?</a:t>
              </a:r>
              <a:endParaRPr lang="he-IL" sz="3000" b="1" dirty="0">
                <a:solidFill>
                  <a:schemeClr val="bg1"/>
                </a:solidFill>
              </a:endParaRPr>
            </a:p>
          </p:txBody>
        </p:sp>
      </p:grpSp>
      <p:sp>
        <p:nvSpPr>
          <p:cNvPr id="2" name="Rounded Rectangle 1"/>
          <p:cNvSpPr/>
          <p:nvPr/>
        </p:nvSpPr>
        <p:spPr>
          <a:xfrm>
            <a:off x="4355976" y="1297784"/>
            <a:ext cx="4435536" cy="112060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rgbClr val="29256A"/>
                </a:solidFill>
              </a:rPr>
              <a:t>תמר, מהנדסת מהמרכז:</a:t>
            </a:r>
            <a:r>
              <a:rPr lang="en-US" sz="2000" b="1" dirty="0" smtClean="0">
                <a:solidFill>
                  <a:srgbClr val="29256A"/>
                </a:solidFill>
              </a:rPr>
              <a:t> </a:t>
            </a:r>
            <a:r>
              <a:rPr lang="he-IL" sz="2000" b="1" dirty="0" smtClean="0">
                <a:solidFill>
                  <a:srgbClr val="29256A"/>
                </a:solidFill>
              </a:rPr>
              <a:t>"</a:t>
            </a:r>
            <a:r>
              <a:rPr lang="he-IL" sz="2000" b="1" u="sng" dirty="0" smtClean="0">
                <a:solidFill>
                  <a:srgbClr val="29256A"/>
                </a:solidFill>
              </a:rPr>
              <a:t>תמיכה קבוצתית</a:t>
            </a:r>
            <a:r>
              <a:rPr lang="he-IL" sz="2000" b="1" dirty="0" smtClean="0">
                <a:solidFill>
                  <a:srgbClr val="29256A"/>
                </a:solidFill>
              </a:rPr>
              <a:t> זה מה שעוזר. לא לעשות את זה לבד, אלא יחד עם החברים".</a:t>
            </a:r>
            <a:endParaRPr lang="he-IL" sz="1400" b="1" dirty="0" smtClean="0">
              <a:solidFill>
                <a:srgbClr val="29256A"/>
              </a:solidFill>
            </a:endParaRPr>
          </a:p>
        </p:txBody>
      </p:sp>
      <p:sp>
        <p:nvSpPr>
          <p:cNvPr id="21" name="Rounded Rectangle 20"/>
          <p:cNvSpPr/>
          <p:nvPr/>
        </p:nvSpPr>
        <p:spPr>
          <a:xfrm>
            <a:off x="73771" y="3461374"/>
            <a:ext cx="4246710" cy="187220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2"/>
                </a:solidFill>
              </a:rPr>
              <a:t>רועי, חשב שכר מהדרום: "ביום עבודה רגיל אני עובד המון שעות על הכיסא מול המחשב. לפעמים אני שוכח איפה אני נמצא ויש לנו </a:t>
            </a:r>
            <a:r>
              <a:rPr lang="he-IL" sz="2000" b="1" u="sng" dirty="0">
                <a:solidFill>
                  <a:schemeClr val="tx2"/>
                </a:solidFill>
              </a:rPr>
              <a:t>תוכנה ששולחת תזכורות לקום, להתמתח, להסתובב</a:t>
            </a:r>
            <a:r>
              <a:rPr lang="he-IL" sz="2000" b="1" dirty="0">
                <a:solidFill>
                  <a:schemeClr val="tx2"/>
                </a:solidFill>
              </a:rPr>
              <a:t>. התזכורות האלה עוזרות לי לזכור".</a:t>
            </a:r>
            <a:endParaRPr lang="he-IL" sz="1050" dirty="0">
              <a:solidFill>
                <a:schemeClr val="tx2"/>
              </a:solidFill>
            </a:endParaRPr>
          </a:p>
        </p:txBody>
      </p:sp>
      <p:sp>
        <p:nvSpPr>
          <p:cNvPr id="26" name="Rounded Rectangle 25"/>
          <p:cNvSpPr/>
          <p:nvPr/>
        </p:nvSpPr>
        <p:spPr>
          <a:xfrm>
            <a:off x="4427984" y="2636912"/>
            <a:ext cx="4363528" cy="3312368"/>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rPr>
              <a:t>סוניה, מנהלת פרויקטים מהצפון:</a:t>
            </a:r>
            <a:r>
              <a:rPr lang="en-US" sz="2000" b="1" dirty="0">
                <a:solidFill>
                  <a:schemeClr val="bg1"/>
                </a:solidFill>
              </a:rPr>
              <a:t> </a:t>
            </a:r>
            <a:r>
              <a:rPr lang="he-IL" sz="2000" b="1" dirty="0">
                <a:solidFill>
                  <a:schemeClr val="bg1"/>
                </a:solidFill>
              </a:rPr>
              <a:t>"כשאמרו לי שהחברה מתחילה תכנית של קידום בריאות, נלחצתי. מה לי ולזה? ואז הבנתי, צריך</a:t>
            </a:r>
            <a:r>
              <a:rPr lang="he-IL" sz="2000" b="1" u="sng" dirty="0">
                <a:solidFill>
                  <a:schemeClr val="bg1"/>
                </a:solidFill>
              </a:rPr>
              <a:t> להציב מטרות צנועות, ריאליות</a:t>
            </a:r>
            <a:r>
              <a:rPr lang="he-IL" sz="2000" b="1" dirty="0">
                <a:solidFill>
                  <a:schemeClr val="bg1"/>
                </a:solidFill>
              </a:rPr>
              <a:t>. המטרה היא לא שאהיה רזה וחטובה תוך שנה. מספיק שינוי קטן שניתן להתמיד בו. עבורי מדובר בעליה במדרגות ובהחלפה של מנה אחת לא בריאה בירקות בריאים יותר</a:t>
            </a:r>
            <a:r>
              <a:rPr lang="he-IL" sz="2000" b="1" dirty="0" smtClean="0">
                <a:solidFill>
                  <a:schemeClr val="bg1"/>
                </a:solidFill>
              </a:rPr>
              <a:t>".</a:t>
            </a:r>
            <a:endParaRPr lang="he-IL" sz="14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124744"/>
            <a:ext cx="3704638" cy="1937708"/>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smtClean="0">
                <a:solidFill>
                  <a:schemeClr val="bg1"/>
                </a:solidFill>
              </a:rPr>
              <a:t>כרמית, מנהלת מחלקה מהמרכז: "</a:t>
            </a:r>
            <a:r>
              <a:rPr lang="he-IL" sz="2000" b="1" u="sng" dirty="0" smtClean="0">
                <a:solidFill>
                  <a:schemeClr val="bg1"/>
                </a:solidFill>
              </a:rPr>
              <a:t>ארוחות בריאות משותפות</a:t>
            </a:r>
            <a:r>
              <a:rPr lang="he-IL" sz="2000" b="1" dirty="0" smtClean="0">
                <a:solidFill>
                  <a:schemeClr val="bg1"/>
                </a:solidFill>
              </a:rPr>
              <a:t>. כל אחד מביא משהו מהבית ואז בצהרים מכינים ואוכלים יחד. זו חוויה בקבוצה וגם אכילה בריאה יותר".</a:t>
            </a:r>
            <a:endParaRPr lang="he-IL" sz="1050" dirty="0" smtClean="0">
              <a:solidFill>
                <a:schemeClr val="bg1"/>
              </a:solidFill>
            </a:endParaRPr>
          </a:p>
        </p:txBody>
      </p:sp>
      <p:sp>
        <p:nvSpPr>
          <p:cNvPr id="4" name="מלבן מעוגל 3"/>
          <p:cNvSpPr/>
          <p:nvPr/>
        </p:nvSpPr>
        <p:spPr>
          <a:xfrm>
            <a:off x="4427984" y="1297784"/>
            <a:ext cx="4363528" cy="11206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מעוגל 5"/>
          <p:cNvSpPr/>
          <p:nvPr/>
        </p:nvSpPr>
        <p:spPr>
          <a:xfrm>
            <a:off x="92691" y="3461374"/>
            <a:ext cx="4227790"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9"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15</a:t>
            </a:fld>
            <a:endParaRPr lang="he-IL" dirty="0"/>
          </a:p>
        </p:txBody>
      </p:sp>
    </p:spTree>
    <p:extLst>
      <p:ext uri="{BB962C8B-B14F-4D97-AF65-F5344CB8AC3E}">
        <p14:creationId xmlns:p14="http://schemas.microsoft.com/office/powerpoint/2010/main" val="2340110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16</a:t>
            </a:fld>
            <a:endParaRPr lang="he-IL" dirty="0"/>
          </a:p>
        </p:txBody>
      </p:sp>
      <p:grpSp>
        <p:nvGrpSpPr>
          <p:cNvPr id="3" name="Group 2"/>
          <p:cNvGrpSpPr/>
          <p:nvPr/>
        </p:nvGrpSpPr>
        <p:grpSpPr>
          <a:xfrm>
            <a:off x="73771" y="188640"/>
            <a:ext cx="9034733" cy="834332"/>
            <a:chOff x="2483768" y="352663"/>
            <a:chExt cx="6264696" cy="602523"/>
          </a:xfrm>
        </p:grpSpPr>
        <p:sp>
          <p:nvSpPr>
            <p:cNvPr id="15" name="מלבן מעוגל 14"/>
            <p:cNvSpPr/>
            <p:nvPr/>
          </p:nvSpPr>
          <p:spPr>
            <a:xfrm>
              <a:off x="2483768" y="352663"/>
              <a:ext cx="6264696" cy="59244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511133"/>
            </a:xfrm>
            <a:prstGeom prst="rect">
              <a:avLst/>
            </a:prstGeom>
            <a:noFill/>
            <a:ln>
              <a:noFill/>
            </a:ln>
          </p:spPr>
          <p:txBody>
            <a:bodyPr wrap="square" rtlCol="1">
              <a:spAutoFit/>
            </a:bodyPr>
            <a:lstStyle/>
            <a:p>
              <a:pPr algn="ctr"/>
              <a:r>
                <a:rPr lang="he-IL" sz="3200" b="1" dirty="0" smtClean="0">
                  <a:solidFill>
                    <a:schemeClr val="bg1"/>
                  </a:solidFill>
                </a:rPr>
                <a:t>העובדים שותפים לתהליך:</a:t>
              </a:r>
              <a:r>
                <a:rPr lang="en-US" sz="3200" b="1" dirty="0" smtClean="0">
                  <a:solidFill>
                    <a:schemeClr val="bg1"/>
                  </a:solidFill>
                </a:rPr>
                <a:t> </a:t>
              </a:r>
              <a:r>
                <a:rPr lang="he-IL" sz="3200" b="1" dirty="0" smtClean="0">
                  <a:solidFill>
                    <a:schemeClr val="bg1"/>
                  </a:solidFill>
                </a:rPr>
                <a:t>התהליך נבנה מלמטה</a:t>
              </a:r>
              <a:endParaRPr lang="he-IL" sz="3200" b="1" dirty="0">
                <a:solidFill>
                  <a:schemeClr val="bg1"/>
                </a:solidFill>
              </a:endParaRPr>
            </a:p>
          </p:txBody>
        </p:sp>
      </p:grpSp>
      <p:sp>
        <p:nvSpPr>
          <p:cNvPr id="2" name="Rounded Rectangle 1"/>
          <p:cNvSpPr/>
          <p:nvPr/>
        </p:nvSpPr>
        <p:spPr>
          <a:xfrm>
            <a:off x="74285" y="3898286"/>
            <a:ext cx="4435536" cy="158417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29256A"/>
                </a:solidFill>
              </a:rPr>
              <a:t>מה היעדים והמטרות שחשובים לכם?</a:t>
            </a:r>
            <a:endParaRPr lang="he-IL" dirty="0" smtClean="0">
              <a:solidFill>
                <a:srgbClr val="29256A"/>
              </a:solidFill>
            </a:endParaRPr>
          </a:p>
        </p:txBody>
      </p:sp>
      <p:sp>
        <p:nvSpPr>
          <p:cNvPr id="21" name="Rounded Rectangle 20"/>
          <p:cNvSpPr/>
          <p:nvPr/>
        </p:nvSpPr>
        <p:spPr>
          <a:xfrm>
            <a:off x="4355976" y="1381899"/>
            <a:ext cx="4320480" cy="19746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29256A"/>
                </a:solidFill>
              </a:rPr>
              <a:t>מה הייתם רוצים לראות בארגון? איזה סוג של פעילות מושך אתכם יותר?</a:t>
            </a:r>
            <a:r>
              <a:rPr lang="en-US" sz="2800" b="1" dirty="0" smtClean="0">
                <a:solidFill>
                  <a:srgbClr val="29256A"/>
                </a:solidFill>
              </a:rPr>
              <a:t> </a:t>
            </a:r>
            <a:r>
              <a:rPr lang="he-IL" sz="2800" b="1" dirty="0" smtClean="0">
                <a:solidFill>
                  <a:srgbClr val="29256A"/>
                </a:solidFill>
              </a:rPr>
              <a:t>מה פחות?</a:t>
            </a:r>
            <a:endParaRPr lang="he-IL" dirty="0" smtClean="0">
              <a:solidFill>
                <a:srgbClr val="29256A"/>
              </a:solidFill>
            </a:endParaRPr>
          </a:p>
        </p:txBody>
      </p:sp>
      <p:sp>
        <p:nvSpPr>
          <p:cNvPr id="26" name="Rounded Rectangle 25"/>
          <p:cNvSpPr/>
          <p:nvPr/>
        </p:nvSpPr>
        <p:spPr>
          <a:xfrm>
            <a:off x="219290" y="1124743"/>
            <a:ext cx="3848654" cy="2664295"/>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chemeClr val="bg1"/>
                </a:solidFill>
              </a:rPr>
              <a:t>מה קשה לכם באימוץ אורח חיים בריא? מה היה יכול לעזור? מה היה יכול לעודד אתכם?</a:t>
            </a:r>
            <a:endParaRPr lang="he-IL" sz="1400" dirty="0" smtClean="0">
              <a:solidFill>
                <a:schemeClr val="bg1"/>
              </a:solidFill>
            </a:endParaRPr>
          </a:p>
        </p:txBody>
      </p:sp>
      <p:sp>
        <p:nvSpPr>
          <p:cNvPr id="29" name="Rounded Rectangle 28"/>
          <p:cNvSpPr/>
          <p:nvPr/>
        </p:nvSpPr>
        <p:spPr>
          <a:xfrm>
            <a:off x="4971818" y="3789039"/>
            <a:ext cx="3704638" cy="197461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rPr>
              <a:t>סיפורי הצלחה:</a:t>
            </a:r>
            <a:r>
              <a:rPr lang="en-US" sz="2400" b="1" dirty="0" smtClean="0">
                <a:solidFill>
                  <a:schemeClr val="bg1"/>
                </a:solidFill>
              </a:rPr>
              <a:t> </a:t>
            </a:r>
            <a:r>
              <a:rPr lang="he-IL" sz="2400" b="1" dirty="0" smtClean="0">
                <a:solidFill>
                  <a:schemeClr val="bg1"/>
                </a:solidFill>
              </a:rPr>
              <a:t>מה אתם עושים שעוזר לכם לשמור על חיים פעילים ובריאים?</a:t>
            </a:r>
            <a:endParaRPr lang="he-IL" sz="1600" b="1"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pic>
        <p:nvPicPr>
          <p:cNvPr id="20"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16</a:t>
            </a:fld>
            <a:endParaRPr lang="he-IL" dirty="0"/>
          </a:p>
        </p:txBody>
      </p:sp>
      <p:sp>
        <p:nvSpPr>
          <p:cNvPr id="18" name="Rectangle 17"/>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9385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17</a:t>
            </a:fld>
            <a:endParaRPr lang="he-IL" dirty="0"/>
          </a:p>
        </p:txBody>
      </p:sp>
      <p:grpSp>
        <p:nvGrpSpPr>
          <p:cNvPr id="3" name="Group 2"/>
          <p:cNvGrpSpPr/>
          <p:nvPr/>
        </p:nvGrpSpPr>
        <p:grpSpPr>
          <a:xfrm>
            <a:off x="-940777" y="131818"/>
            <a:ext cx="10049281" cy="981030"/>
            <a:chOff x="1780279" y="413772"/>
            <a:chExt cx="6968185" cy="588403"/>
          </a:xfrm>
        </p:grpSpPr>
        <p:sp>
          <p:nvSpPr>
            <p:cNvPr id="15" name="מלבן מעוגל 14"/>
            <p:cNvSpPr/>
            <p:nvPr/>
          </p:nvSpPr>
          <p:spPr>
            <a:xfrm>
              <a:off x="2483768" y="413772"/>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1780279" y="491042"/>
              <a:ext cx="6968185" cy="511133"/>
            </a:xfrm>
            <a:prstGeom prst="rect">
              <a:avLst/>
            </a:prstGeom>
            <a:noFill/>
            <a:ln>
              <a:noFill/>
            </a:ln>
          </p:spPr>
          <p:txBody>
            <a:bodyPr wrap="square" rtlCol="1">
              <a:spAutoFit/>
            </a:bodyPr>
            <a:lstStyle/>
            <a:p>
              <a:r>
                <a:rPr lang="he-IL" sz="3200" b="1" dirty="0" smtClean="0">
                  <a:solidFill>
                    <a:schemeClr val="bg1"/>
                  </a:solidFill>
                </a:rPr>
                <a:t>הפעילויות המוצעות בתכנית בחברת [השלם את השם]</a:t>
              </a:r>
              <a:endParaRPr lang="he-IL" sz="3200" b="1" dirty="0">
                <a:solidFill>
                  <a:schemeClr val="bg1"/>
                </a:solidFill>
              </a:endParaRPr>
            </a:p>
          </p:txBody>
        </p:sp>
      </p:grpSp>
      <p:sp>
        <p:nvSpPr>
          <p:cNvPr id="2" name="Rounded Rectangle 1"/>
          <p:cNvSpPr/>
          <p:nvPr/>
        </p:nvSpPr>
        <p:spPr>
          <a:xfrm>
            <a:off x="4355976" y="1297784"/>
            <a:ext cx="4435536" cy="1987200"/>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29256A"/>
                </a:solidFill>
              </a:rPr>
              <a:t>[הצעה 1]</a:t>
            </a:r>
            <a:endParaRPr lang="he-IL" sz="3200" dirty="0">
              <a:solidFill>
                <a:srgbClr val="29256A"/>
              </a:solidFill>
            </a:endParaRPr>
          </a:p>
          <a:p>
            <a:pPr algn="ctr"/>
            <a:endParaRPr lang="he-IL" sz="3200" dirty="0" smtClean="0">
              <a:solidFill>
                <a:srgbClr val="29256A"/>
              </a:solidFill>
            </a:endParaRPr>
          </a:p>
        </p:txBody>
      </p:sp>
      <p:sp>
        <p:nvSpPr>
          <p:cNvPr id="21" name="Rounded Rectangle 20"/>
          <p:cNvSpPr/>
          <p:nvPr/>
        </p:nvSpPr>
        <p:spPr>
          <a:xfrm>
            <a:off x="4499992" y="3614629"/>
            <a:ext cx="4320480" cy="19746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[הצעה 1]</a:t>
            </a:r>
            <a:endParaRPr lang="he-IL" sz="2800" dirty="0">
              <a:solidFill>
                <a:srgbClr val="29256A"/>
              </a:solidFill>
            </a:endParaRPr>
          </a:p>
        </p:txBody>
      </p:sp>
      <p:sp>
        <p:nvSpPr>
          <p:cNvPr id="26" name="Rounded Rectangle 25"/>
          <p:cNvSpPr/>
          <p:nvPr/>
        </p:nvSpPr>
        <p:spPr>
          <a:xfrm>
            <a:off x="219290" y="1268760"/>
            <a:ext cx="3704638" cy="195356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rPr>
              <a:t>[הצעה 1]</a:t>
            </a:r>
            <a:endParaRPr lang="he-IL" sz="3200" dirty="0">
              <a:solidFill>
                <a:schemeClr val="bg1"/>
              </a:solidFill>
            </a:endParaRPr>
          </a:p>
        </p:txBody>
      </p:sp>
      <p:sp>
        <p:nvSpPr>
          <p:cNvPr id="29" name="Rounded Rectangle 28"/>
          <p:cNvSpPr/>
          <p:nvPr/>
        </p:nvSpPr>
        <p:spPr>
          <a:xfrm>
            <a:off x="219290" y="3614630"/>
            <a:ext cx="3704638" cy="1882316"/>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rPr>
              <a:t>[הצעה 1]</a:t>
            </a:r>
            <a:endParaRPr lang="he-IL" sz="32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pic>
        <p:nvPicPr>
          <p:cNvPr id="18"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17</a:t>
            </a:fld>
            <a:endParaRPr lang="he-IL" dirty="0"/>
          </a:p>
        </p:txBody>
      </p:sp>
    </p:spTree>
    <p:extLst>
      <p:ext uri="{BB962C8B-B14F-4D97-AF65-F5344CB8AC3E}">
        <p14:creationId xmlns:p14="http://schemas.microsoft.com/office/powerpoint/2010/main" val="2871895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4" name="מלבן מעוגל 8"/>
          <p:cNvSpPr/>
          <p:nvPr/>
        </p:nvSpPr>
        <p:spPr>
          <a:xfrm>
            <a:off x="5796136" y="44624"/>
            <a:ext cx="3312368" cy="201622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dirty="0">
              <a:solidFill>
                <a:prstClr val="white"/>
              </a:solidFill>
            </a:endParaRPr>
          </a:p>
        </p:txBody>
      </p:sp>
      <p:sp>
        <p:nvSpPr>
          <p:cNvPr id="17" name="Slide Number Placeholder 2"/>
          <p:cNvSpPr>
            <a:spLocks noGrp="1"/>
          </p:cNvSpPr>
          <p:nvPr/>
        </p:nvSpPr>
        <p:spPr>
          <a:xfrm>
            <a:off x="7010399" y="599631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solidFill>
                  <a:prstClr val="black">
                    <a:tint val="75000"/>
                  </a:prstClr>
                </a:solidFill>
              </a:rPr>
              <a:pPr algn="r"/>
              <a:t>18</a:t>
            </a:fld>
            <a:endParaRPr lang="he-IL" dirty="0">
              <a:solidFill>
                <a:prstClr val="black">
                  <a:tint val="75000"/>
                </a:prstClr>
              </a:solidFill>
            </a:endParaRPr>
          </a:p>
        </p:txBody>
      </p:sp>
      <p:sp>
        <p:nvSpPr>
          <p:cNvPr id="19" name="Rectangle 18"/>
          <p:cNvSpPr/>
          <p:nvPr/>
        </p:nvSpPr>
        <p:spPr>
          <a:xfrm>
            <a:off x="5796136" y="44624"/>
            <a:ext cx="3096344" cy="1938992"/>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4000" dirty="0">
                <a:solidFill>
                  <a:schemeClr val="bg1"/>
                </a:solidFill>
              </a:rPr>
              <a:t>לאכול בריא</a:t>
            </a:r>
            <a:r>
              <a:rPr lang="en-US" sz="4000" dirty="0">
                <a:solidFill>
                  <a:schemeClr val="bg1"/>
                </a:solidFill>
              </a:rPr>
              <a:t/>
            </a:r>
            <a:br>
              <a:rPr lang="en-US" sz="4000" dirty="0">
                <a:solidFill>
                  <a:schemeClr val="bg1"/>
                </a:solidFill>
              </a:rPr>
            </a:br>
            <a:r>
              <a:rPr lang="he-IL" sz="4000" dirty="0">
                <a:solidFill>
                  <a:schemeClr val="bg1"/>
                </a:solidFill>
              </a:rPr>
              <a:t>להיות בתנועה</a:t>
            </a:r>
            <a:r>
              <a:rPr lang="en-US" sz="4000" dirty="0">
                <a:solidFill>
                  <a:schemeClr val="bg1"/>
                </a:solidFill>
              </a:rPr>
              <a:t/>
            </a:r>
            <a:br>
              <a:rPr lang="en-US" sz="4000" dirty="0">
                <a:solidFill>
                  <a:schemeClr val="bg1"/>
                </a:solidFill>
              </a:rPr>
            </a:br>
            <a:r>
              <a:rPr lang="he-IL" sz="4000" dirty="0" smtClean="0">
                <a:solidFill>
                  <a:schemeClr val="bg1"/>
                </a:solidFill>
              </a:rPr>
              <a:t>להרגיש </a:t>
            </a:r>
            <a:r>
              <a:rPr lang="he-IL" sz="4000" dirty="0">
                <a:solidFill>
                  <a:schemeClr val="bg1"/>
                </a:solidFill>
              </a:rPr>
              <a:t>טוב</a:t>
            </a:r>
          </a:p>
        </p:txBody>
      </p:sp>
      <p:sp>
        <p:nvSpPr>
          <p:cNvPr id="20" name="מלבן מעוגל 7"/>
          <p:cNvSpPr/>
          <p:nvPr/>
        </p:nvSpPr>
        <p:spPr>
          <a:xfrm>
            <a:off x="3699519" y="3980671"/>
            <a:ext cx="5192960" cy="1608569"/>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sz="2800" dirty="0">
              <a:solidFill>
                <a:prstClr val="white"/>
              </a:solidFill>
            </a:endParaRPr>
          </a:p>
        </p:txBody>
      </p:sp>
      <p:sp>
        <p:nvSpPr>
          <p:cNvPr id="11" name="מלבן מעוגל 7"/>
          <p:cNvSpPr/>
          <p:nvPr/>
        </p:nvSpPr>
        <p:spPr>
          <a:xfrm>
            <a:off x="4644007" y="2168567"/>
            <a:ext cx="4216983" cy="1608569"/>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sz="2800" dirty="0">
              <a:solidFill>
                <a:prstClr val="white"/>
              </a:solidFill>
            </a:endParaRPr>
          </a:p>
        </p:txBody>
      </p:sp>
      <p:sp>
        <p:nvSpPr>
          <p:cNvPr id="21" name="Rectangle 20"/>
          <p:cNvSpPr/>
          <p:nvPr/>
        </p:nvSpPr>
        <p:spPr>
          <a:xfrm>
            <a:off x="3635895" y="4005064"/>
            <a:ext cx="5228456" cy="1569660"/>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400" b="1" u="sng" dirty="0" smtClean="0">
                <a:solidFill>
                  <a:schemeClr val="tx2"/>
                </a:solidFill>
              </a:rPr>
              <a:t>פרטי קשר</a:t>
            </a:r>
          </a:p>
          <a:p>
            <a:r>
              <a:rPr lang="he-IL" sz="2400" dirty="0" smtClean="0">
                <a:solidFill>
                  <a:schemeClr val="tx2"/>
                </a:solidFill>
              </a:rPr>
              <a:t>אתר: </a:t>
            </a:r>
            <a:r>
              <a:rPr lang="en-US" sz="2400" dirty="0" smtClean="0">
                <a:solidFill>
                  <a:schemeClr val="tx2"/>
                </a:solidFill>
                <a:hlinkClick r:id="rId3"/>
              </a:rPr>
              <a:t>http://www.efsharibari.gov.il</a:t>
            </a:r>
            <a:endParaRPr lang="en-US" sz="2400" dirty="0" smtClean="0">
              <a:solidFill>
                <a:schemeClr val="tx2"/>
              </a:solidFill>
            </a:endParaRPr>
          </a:p>
          <a:p>
            <a:r>
              <a:rPr lang="he-IL" sz="2400" dirty="0" smtClean="0">
                <a:solidFill>
                  <a:schemeClr val="tx2"/>
                </a:solidFill>
              </a:rPr>
              <a:t>אימייל: </a:t>
            </a:r>
            <a:r>
              <a:rPr lang="en-US" sz="2400" dirty="0" smtClean="0">
                <a:solidFill>
                  <a:schemeClr val="tx2"/>
                </a:solidFill>
                <a:hlinkClick r:id="rId4"/>
              </a:rPr>
              <a:t>active.healthy@moh</a:t>
            </a:r>
            <a:r>
              <a:rPr lang="en-US" sz="2400" dirty="0">
                <a:solidFill>
                  <a:schemeClr val="tx2"/>
                </a:solidFill>
                <a:hlinkClick r:id="rId4"/>
              </a:rPr>
              <a:t>.</a:t>
            </a:r>
            <a:r>
              <a:rPr lang="en-US" sz="2400" dirty="0" smtClean="0">
                <a:solidFill>
                  <a:schemeClr val="tx2"/>
                </a:solidFill>
                <a:hlinkClick r:id="rId4"/>
              </a:rPr>
              <a:t>health.gov.il</a:t>
            </a:r>
            <a:endParaRPr lang="en-US" sz="2400" dirty="0" smtClean="0">
              <a:solidFill>
                <a:schemeClr val="tx2"/>
              </a:solidFill>
            </a:endParaRPr>
          </a:p>
          <a:p>
            <a:r>
              <a:rPr lang="he-IL" sz="2400" dirty="0" err="1" smtClean="0">
                <a:solidFill>
                  <a:schemeClr val="tx2"/>
                </a:solidFill>
              </a:rPr>
              <a:t>פייסבוק</a:t>
            </a:r>
            <a:r>
              <a:rPr lang="he-IL" sz="2400" dirty="0" smtClean="0">
                <a:solidFill>
                  <a:schemeClr val="tx2"/>
                </a:solidFill>
              </a:rPr>
              <a:t>:</a:t>
            </a:r>
            <a:r>
              <a:rPr lang="en-US" sz="2400" dirty="0" err="1" smtClean="0">
                <a:solidFill>
                  <a:schemeClr val="tx2"/>
                </a:solidFill>
                <a:hlinkClick r:id="rId5"/>
              </a:rPr>
              <a:t>efsharibari</a:t>
            </a:r>
            <a:endParaRPr lang="he-IL" sz="2400" dirty="0">
              <a:solidFill>
                <a:schemeClr val="tx2"/>
              </a:solidFill>
            </a:endParaRPr>
          </a:p>
        </p:txBody>
      </p:sp>
      <p:sp>
        <p:nvSpPr>
          <p:cNvPr id="22" name="Rectangle 21"/>
          <p:cNvSpPr/>
          <p:nvPr/>
        </p:nvSpPr>
        <p:spPr>
          <a:xfrm>
            <a:off x="8253297" y="5615662"/>
            <a:ext cx="889987" cy="261610"/>
          </a:xfrm>
          <a:prstGeom prst="rect">
            <a:avLst/>
          </a:prstGeom>
          <a:noFill/>
        </p:spPr>
        <p:txBody>
          <a:bodyPr wrap="none" lIns="91440" tIns="45720" rIns="91440" bIns="4572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23" name="Picture 22"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6" cstate="print"/>
          <a:stretch>
            <a:fillRect/>
          </a:stretch>
        </p:blipFill>
        <p:spPr bwMode="auto">
          <a:xfrm>
            <a:off x="0" y="528129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19872" y="2167034"/>
            <a:ext cx="5228456" cy="1569660"/>
          </a:xfrm>
          <a:prstGeom prst="rect">
            <a:avLst/>
          </a:prstGeom>
        </p:spPr>
        <p:txBody>
          <a:bodyPr wrap="square">
            <a:spAutoFit/>
          </a:bodyPr>
          <a:lstStyle/>
          <a:p>
            <a:r>
              <a:rPr lang="he-IL" sz="2400" b="1" u="sng" dirty="0" smtClean="0">
                <a:solidFill>
                  <a:schemeClr val="tx2"/>
                </a:solidFill>
              </a:rPr>
              <a:t>רכז התכנית בחברה</a:t>
            </a:r>
          </a:p>
          <a:p>
            <a:r>
              <a:rPr lang="he-IL" sz="2400" dirty="0" smtClean="0">
                <a:solidFill>
                  <a:schemeClr val="tx2"/>
                </a:solidFill>
              </a:rPr>
              <a:t>שם: להשלים...</a:t>
            </a:r>
            <a:endParaRPr lang="en-US" sz="2400" dirty="0" smtClean="0">
              <a:solidFill>
                <a:schemeClr val="tx2"/>
              </a:solidFill>
            </a:endParaRPr>
          </a:p>
          <a:p>
            <a:r>
              <a:rPr lang="he-IL" sz="2400" dirty="0" smtClean="0">
                <a:solidFill>
                  <a:schemeClr val="tx2"/>
                </a:solidFill>
              </a:rPr>
              <a:t>אימייל: להשלים...</a:t>
            </a:r>
            <a:endParaRPr lang="en-US" sz="2400" dirty="0" smtClean="0">
              <a:solidFill>
                <a:schemeClr val="tx2"/>
              </a:solidFill>
            </a:endParaRPr>
          </a:p>
          <a:p>
            <a:r>
              <a:rPr lang="he-IL" sz="2400" dirty="0" smtClean="0">
                <a:solidFill>
                  <a:schemeClr val="tx2"/>
                </a:solidFill>
              </a:rPr>
              <a:t>טלפון: להשלים...</a:t>
            </a:r>
            <a:endParaRPr lang="he-IL" sz="2400" dirty="0">
              <a:solidFill>
                <a:schemeClr val="tx2"/>
              </a:solidFill>
            </a:endParaRPr>
          </a:p>
        </p:txBody>
      </p:sp>
    </p:spTree>
    <p:extLst>
      <p:ext uri="{BB962C8B-B14F-4D97-AF65-F5344CB8AC3E}">
        <p14:creationId xmlns:p14="http://schemas.microsoft.com/office/powerpoint/2010/main" val="1792214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3"/>
          <p:cNvPicPr>
            <a:picLocks noChangeAspect="1"/>
          </p:cNvPicPr>
          <p:nvPr/>
        </p:nvPicPr>
        <p:blipFill>
          <a:blip r:embed="rId3" cstate="print">
            <a:extLst>
              <a:ext uri="{28A0092B-C50C-407E-A947-70E740481C1C}">
                <a14:useLocalDpi xmlns:a14="http://schemas.microsoft.com/office/drawing/2010/main" val="0"/>
              </a:ext>
            </a:extLst>
          </a:blip>
          <a:srcRect l="4331" r="1969"/>
          <a:stretch>
            <a:fillRect/>
          </a:stretch>
        </p:blipFill>
        <p:spPr>
          <a:xfrm>
            <a:off x="0" y="0"/>
            <a:ext cx="9160168" cy="6525344"/>
          </a:xfrm>
          <a:prstGeom prst="rect">
            <a:avLst/>
          </a:prstGeom>
        </p:spPr>
      </p:pic>
      <p:sp>
        <p:nvSpPr>
          <p:cNvPr id="8"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2</a:t>
            </a:fld>
            <a:endParaRPr lang="he-IL" dirty="0"/>
          </a:p>
        </p:txBody>
      </p:sp>
      <p:sp>
        <p:nvSpPr>
          <p:cNvPr id="12" name="TextBox 11"/>
          <p:cNvSpPr txBox="1"/>
          <p:nvPr/>
        </p:nvSpPr>
        <p:spPr>
          <a:xfrm>
            <a:off x="2051720" y="3933056"/>
            <a:ext cx="4752527" cy="830997"/>
          </a:xfrm>
          <a:prstGeom prst="rect">
            <a:avLst/>
          </a:prstGeom>
          <a:noFill/>
        </p:spPr>
        <p:txBody>
          <a:bodyPr wrap="square" rtlCol="1">
            <a:spAutoFit/>
          </a:bodyPr>
          <a:lstStyle/>
          <a:p>
            <a:pPr algn="ctr"/>
            <a:endParaRPr lang="he-IL" sz="2400" dirty="0">
              <a:solidFill>
                <a:srgbClr val="00B0F0"/>
              </a:solidFill>
            </a:endParaRPr>
          </a:p>
          <a:p>
            <a:pPr algn="ctr"/>
            <a:endParaRPr lang="he-IL" sz="2400" dirty="0">
              <a:solidFill>
                <a:srgbClr val="00B0F0"/>
              </a:solidFill>
            </a:endParaRPr>
          </a:p>
        </p:txBody>
      </p:sp>
      <p:pic>
        <p:nvPicPr>
          <p:cNvPr id="17"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2</a:t>
            </a:fld>
            <a:endParaRPr lang="he-IL" dirty="0"/>
          </a:p>
        </p:txBody>
      </p:sp>
      <p:sp>
        <p:nvSpPr>
          <p:cNvPr id="15" name="Rectangle 14"/>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1835696" y="1412776"/>
            <a:ext cx="5256584" cy="381642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rgbClr val="000099"/>
                </a:solidFill>
              </a:rPr>
              <a:t>מצגת רתימה לעובדים</a:t>
            </a:r>
            <a:endParaRPr lang="he-IL" sz="3600" b="1" dirty="0">
              <a:solidFill>
                <a:srgbClr val="000099"/>
              </a:solidFill>
            </a:endParaRPr>
          </a:p>
        </p:txBody>
      </p:sp>
    </p:spTree>
    <p:extLst>
      <p:ext uri="{BB962C8B-B14F-4D97-AF65-F5344CB8AC3E}">
        <p14:creationId xmlns:p14="http://schemas.microsoft.com/office/powerpoint/2010/main" val="237070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2"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prstClr val="black">
                    <a:tint val="75000"/>
                  </a:prstClr>
                </a:solidFill>
              </a:rPr>
              <a:pPr algn="r"/>
              <a:t>3</a:t>
            </a:fld>
            <a:endParaRPr lang="he-IL" dirty="0">
              <a:solidFill>
                <a:prstClr val="black">
                  <a:tint val="75000"/>
                </a:prstClr>
              </a:solidFill>
            </a:endParaRPr>
          </a:p>
        </p:txBody>
      </p:sp>
      <p:sp>
        <p:nvSpPr>
          <p:cNvPr id="8" name="מלבן מעוגל 7"/>
          <p:cNvSpPr/>
          <p:nvPr/>
        </p:nvSpPr>
        <p:spPr>
          <a:xfrm>
            <a:off x="5148064" y="1161801"/>
            <a:ext cx="3600400" cy="3557136"/>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9" name="מלבן מעוגל 8"/>
          <p:cNvSpPr/>
          <p:nvPr/>
        </p:nvSpPr>
        <p:spPr>
          <a:xfrm>
            <a:off x="4572000" y="404664"/>
            <a:ext cx="4536504"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TextBox 5"/>
          <p:cNvSpPr txBox="1"/>
          <p:nvPr/>
        </p:nvSpPr>
        <p:spPr>
          <a:xfrm>
            <a:off x="3532789" y="444053"/>
            <a:ext cx="5575715" cy="461665"/>
          </a:xfrm>
          <a:prstGeom prst="rect">
            <a:avLst/>
          </a:prstGeom>
          <a:noFill/>
          <a:ln>
            <a:noFill/>
          </a:ln>
        </p:spPr>
        <p:txBody>
          <a:bodyPr wrap="square" rtlCol="1">
            <a:spAutoFit/>
          </a:bodyPr>
          <a:lstStyle/>
          <a:p>
            <a:r>
              <a:rPr lang="he-IL" sz="2400" dirty="0" smtClean="0">
                <a:solidFill>
                  <a:prstClr val="white"/>
                </a:solidFill>
              </a:rPr>
              <a:t>היכן לדעתכם צולמו התמונות האלה?</a:t>
            </a:r>
            <a:endParaRPr lang="he-IL" sz="2400" dirty="0">
              <a:solidFill>
                <a:prstClr val="white"/>
              </a:solidFill>
            </a:endParaRPr>
          </a:p>
        </p:txBody>
      </p:sp>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444"/>
            <a:ext cx="3459575" cy="2309436"/>
          </a:xfrm>
          <a:prstGeom prst="rect">
            <a:avLst/>
          </a:prstGeom>
        </p:spPr>
      </p:pic>
      <p:pic>
        <p:nvPicPr>
          <p:cNvPr id="3" name="Picture 2">
            <a:hlinkClick r:id="rId3"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004" y="3736399"/>
            <a:ext cx="3434649" cy="2292811"/>
          </a:xfrm>
          <a:prstGeom prst="rect">
            <a:avLst/>
          </a:prstGeom>
        </p:spPr>
      </p:pic>
      <p:pic>
        <p:nvPicPr>
          <p:cNvPr id="4" name="Picture 3">
            <a:hlinkClick r:id="rId3"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1216" y="1175399"/>
            <a:ext cx="3452784" cy="2304917"/>
          </a:xfrm>
          <a:prstGeom prst="rect">
            <a:avLst/>
          </a:prstGeom>
        </p:spPr>
      </p:pic>
      <p:pic>
        <p:nvPicPr>
          <p:cNvPr id="11" name="Picture 10">
            <a:hlinkClick r:id="rId3"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23" y="2940369"/>
            <a:ext cx="3550812" cy="2370057"/>
          </a:xfrm>
          <a:prstGeom prst="rect">
            <a:avLst/>
          </a:prstGeom>
        </p:spPr>
      </p:pic>
      <p:pic>
        <p:nvPicPr>
          <p:cNvPr id="12" name="Picture 11">
            <a:hlinkClick r:id="rId3" action="ppaction://hlinkfi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2291" y="2448272"/>
            <a:ext cx="1712210" cy="2564904"/>
          </a:xfrm>
          <a:prstGeom prst="rect">
            <a:avLst/>
          </a:prstGeom>
        </p:spPr>
      </p:pic>
      <p:sp>
        <p:nvSpPr>
          <p:cNvPr id="14" name="מלבן מעוגל 8"/>
          <p:cNvSpPr/>
          <p:nvPr/>
        </p:nvSpPr>
        <p:spPr>
          <a:xfrm>
            <a:off x="5724128" y="312306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5" name="TextBox 14"/>
          <p:cNvSpPr txBox="1"/>
          <p:nvPr/>
        </p:nvSpPr>
        <p:spPr>
          <a:xfrm>
            <a:off x="5724128" y="3140968"/>
            <a:ext cx="3384376" cy="338554"/>
          </a:xfrm>
          <a:prstGeom prst="rect">
            <a:avLst/>
          </a:prstGeom>
          <a:noFill/>
          <a:ln>
            <a:noFill/>
          </a:ln>
        </p:spPr>
        <p:txBody>
          <a:bodyPr wrap="square" rtlCol="1">
            <a:spAutoFit/>
          </a:bodyPr>
          <a:lstStyle/>
          <a:p>
            <a:r>
              <a:rPr lang="he-IL" sz="1600" dirty="0" smtClean="0">
                <a:solidFill>
                  <a:prstClr val="white"/>
                </a:solidFill>
              </a:rPr>
              <a:t>הפסקה פעילה לעובדים, בנק דיסקונט</a:t>
            </a:r>
            <a:endParaRPr lang="he-IL" sz="1600" dirty="0">
              <a:solidFill>
                <a:prstClr val="white"/>
              </a:solidFill>
            </a:endParaRPr>
          </a:p>
        </p:txBody>
      </p:sp>
      <p:sp>
        <p:nvSpPr>
          <p:cNvPr id="16" name="מלבן מעוגל 8"/>
          <p:cNvSpPr/>
          <p:nvPr/>
        </p:nvSpPr>
        <p:spPr>
          <a:xfrm>
            <a:off x="5724128" y="564334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7" name="TextBox 16"/>
          <p:cNvSpPr txBox="1"/>
          <p:nvPr/>
        </p:nvSpPr>
        <p:spPr>
          <a:xfrm>
            <a:off x="5724128" y="5661248"/>
            <a:ext cx="3384376" cy="338554"/>
          </a:xfrm>
          <a:prstGeom prst="rect">
            <a:avLst/>
          </a:prstGeom>
          <a:noFill/>
          <a:ln>
            <a:noFill/>
          </a:ln>
        </p:spPr>
        <p:txBody>
          <a:bodyPr wrap="square" rtlCol="1">
            <a:spAutoFit/>
          </a:bodyPr>
          <a:lstStyle/>
          <a:p>
            <a:r>
              <a:rPr lang="he-IL" sz="1600" dirty="0" smtClean="0">
                <a:solidFill>
                  <a:prstClr val="white"/>
                </a:solidFill>
              </a:rPr>
              <a:t>מתיחות בישיבת הבוקר, בנק דיסקונט</a:t>
            </a:r>
            <a:endParaRPr lang="he-IL" sz="1600" dirty="0">
              <a:solidFill>
                <a:prstClr val="white"/>
              </a:solidFill>
            </a:endParaRPr>
          </a:p>
        </p:txBody>
      </p:sp>
      <p:sp>
        <p:nvSpPr>
          <p:cNvPr id="18" name="מלבן מעוגל 8"/>
          <p:cNvSpPr/>
          <p:nvPr/>
        </p:nvSpPr>
        <p:spPr>
          <a:xfrm>
            <a:off x="35496" y="1970937"/>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0" name="מלבן מעוגל 8"/>
          <p:cNvSpPr/>
          <p:nvPr/>
        </p:nvSpPr>
        <p:spPr>
          <a:xfrm>
            <a:off x="35496" y="492326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1" name="TextBox 20"/>
          <p:cNvSpPr txBox="1"/>
          <p:nvPr/>
        </p:nvSpPr>
        <p:spPr>
          <a:xfrm>
            <a:off x="35496" y="4941168"/>
            <a:ext cx="3384376" cy="338554"/>
          </a:xfrm>
          <a:prstGeom prst="rect">
            <a:avLst/>
          </a:prstGeom>
          <a:noFill/>
          <a:ln>
            <a:noFill/>
          </a:ln>
        </p:spPr>
        <p:txBody>
          <a:bodyPr wrap="square" rtlCol="1">
            <a:spAutoFit/>
          </a:bodyPr>
          <a:lstStyle/>
          <a:p>
            <a:r>
              <a:rPr lang="he-IL" sz="1600" dirty="0" smtClean="0">
                <a:solidFill>
                  <a:prstClr val="white"/>
                </a:solidFill>
              </a:rPr>
              <a:t>חוג זומבה, עיריית חיפה</a:t>
            </a:r>
            <a:endParaRPr lang="he-IL" sz="1600" dirty="0">
              <a:solidFill>
                <a:prstClr val="white"/>
              </a:solidFill>
            </a:endParaRPr>
          </a:p>
        </p:txBody>
      </p:sp>
      <p:sp>
        <p:nvSpPr>
          <p:cNvPr id="22" name="מלבן מעוגל 8"/>
          <p:cNvSpPr/>
          <p:nvPr/>
        </p:nvSpPr>
        <p:spPr>
          <a:xfrm>
            <a:off x="3749504" y="4653136"/>
            <a:ext cx="1724997" cy="122413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3" name="TextBox 22"/>
          <p:cNvSpPr txBox="1"/>
          <p:nvPr/>
        </p:nvSpPr>
        <p:spPr>
          <a:xfrm>
            <a:off x="3835506" y="4671039"/>
            <a:ext cx="1638996" cy="1077218"/>
          </a:xfrm>
          <a:prstGeom prst="rect">
            <a:avLst/>
          </a:prstGeom>
          <a:noFill/>
          <a:ln>
            <a:noFill/>
          </a:ln>
        </p:spPr>
        <p:txBody>
          <a:bodyPr wrap="square" rtlCol="1">
            <a:spAutoFit/>
          </a:bodyPr>
          <a:lstStyle/>
          <a:p>
            <a:r>
              <a:rPr lang="he-IL" sz="1600" dirty="0" smtClean="0">
                <a:solidFill>
                  <a:prstClr val="white"/>
                </a:solidFill>
              </a:rPr>
              <a:t>מגשי פירות וירקות המחולקים לעובדים, עיריית חיפה</a:t>
            </a:r>
            <a:endParaRPr lang="he-IL" sz="1600" dirty="0">
              <a:solidFill>
                <a:prstClr val="white"/>
              </a:solidFill>
            </a:endParaRPr>
          </a:p>
        </p:txBody>
      </p:sp>
      <p:sp>
        <p:nvSpPr>
          <p:cNvPr id="10" name="Rectangle 9"/>
          <p:cNvSpPr/>
          <p:nvPr/>
        </p:nvSpPr>
        <p:spPr>
          <a:xfrm>
            <a:off x="-396552" y="2276872"/>
            <a:ext cx="4499991" cy="1200329"/>
          </a:xfrm>
          <a:prstGeom prst="rect">
            <a:avLst/>
          </a:prstGeom>
          <a:noFill/>
        </p:spPr>
        <p:txBody>
          <a:bodyPr wrap="square" lIns="91440" tIns="45720" rIns="91440" bIns="45720">
            <a:spAutoFit/>
          </a:bodyPr>
          <a:lstStyle/>
          <a:p>
            <a:pPr algn="ctr"/>
            <a:r>
              <a:rPr lang="he-IL"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במתנ"ס?</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p:cNvSpPr/>
          <p:nvPr/>
        </p:nvSpPr>
        <p:spPr>
          <a:xfrm>
            <a:off x="-1" y="1"/>
            <a:ext cx="3779913" cy="1200329"/>
          </a:xfrm>
          <a:prstGeom prst="rect">
            <a:avLst/>
          </a:prstGeom>
          <a:noFill/>
        </p:spPr>
        <p:txBody>
          <a:bodyPr wrap="square" lIns="91440" tIns="45720" rIns="91440" bIns="45720">
            <a:spAutoFit/>
          </a:bodyPr>
          <a:lstStyle/>
          <a:p>
            <a:pPr algn="ctr"/>
            <a:r>
              <a:rPr lang="he-IL"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בקניון?</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3270128" y="1405297"/>
            <a:ext cx="2683748" cy="2215991"/>
          </a:xfrm>
          <a:prstGeom prst="rect">
            <a:avLst/>
          </a:prstGeom>
          <a:noFill/>
        </p:spPr>
        <p:txBody>
          <a:bodyPr wrap="none" lIns="91440" tIns="45720" rIns="91440" bIns="45720">
            <a:spAutoFit/>
          </a:bodyPr>
          <a:lstStyle/>
          <a:p>
            <a:pPr algn="ctr"/>
            <a:r>
              <a:rPr lang="he-IL" sz="13800" b="1" dirty="0" smtClean="0">
                <a:ln w="22225">
                  <a:solidFill>
                    <a:srgbClr val="C00000"/>
                  </a:solidFill>
                  <a:prstDash val="solid"/>
                </a:ln>
                <a:solidFill>
                  <a:srgbClr val="FF0000"/>
                </a:solidFill>
              </a:rPr>
              <a:t>לא!</a:t>
            </a:r>
            <a:endParaRPr lang="en-US" sz="13800" b="1" cap="none" spc="0" dirty="0">
              <a:ln w="22225">
                <a:solidFill>
                  <a:srgbClr val="C00000"/>
                </a:solidFill>
                <a:prstDash val="solid"/>
              </a:ln>
              <a:solidFill>
                <a:srgbClr val="FF0000"/>
              </a:solidFill>
              <a:effectLst/>
            </a:endParaRPr>
          </a:p>
        </p:txBody>
      </p:sp>
      <p:sp>
        <p:nvSpPr>
          <p:cNvPr id="27" name="TextBox 26"/>
          <p:cNvSpPr txBox="1"/>
          <p:nvPr/>
        </p:nvSpPr>
        <p:spPr>
          <a:xfrm>
            <a:off x="35496" y="1988840"/>
            <a:ext cx="3384376" cy="338554"/>
          </a:xfrm>
          <a:prstGeom prst="rect">
            <a:avLst/>
          </a:prstGeom>
          <a:noFill/>
          <a:ln>
            <a:noFill/>
          </a:ln>
        </p:spPr>
        <p:txBody>
          <a:bodyPr wrap="square" rtlCol="1">
            <a:spAutoFit/>
          </a:bodyPr>
          <a:lstStyle/>
          <a:p>
            <a:r>
              <a:rPr lang="he-IL" sz="1600" dirty="0" smtClean="0">
                <a:solidFill>
                  <a:prstClr val="white"/>
                </a:solidFill>
              </a:rPr>
              <a:t>פעילות הפוגה מיום העבודה, אגד</a:t>
            </a:r>
            <a:endParaRPr lang="he-IL" sz="1600" dirty="0">
              <a:solidFill>
                <a:prstClr val="white"/>
              </a:solidFill>
            </a:endParaRPr>
          </a:p>
        </p:txBody>
      </p:sp>
      <p:sp>
        <p:nvSpPr>
          <p:cNvPr id="3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3</a:t>
            </a:fld>
            <a:endParaRPr lang="he-IL" dirty="0"/>
          </a:p>
        </p:txBody>
      </p:sp>
      <p:sp>
        <p:nvSpPr>
          <p:cNvPr id="32" name="Rectangle 3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35" name="מלבן 6"/>
          <p:cNvSpPr/>
          <p:nvPr/>
        </p:nvSpPr>
        <p:spPr>
          <a:xfrm>
            <a:off x="593261" y="3140968"/>
            <a:ext cx="8550739" cy="1569660"/>
          </a:xfrm>
          <a:prstGeom prst="rect">
            <a:avLst/>
          </a:prstGeom>
        </p:spPr>
        <p:txBody>
          <a:bodyPr wrap="none">
            <a:spAutoFit/>
          </a:bodyPr>
          <a:lstStyle/>
          <a:p>
            <a:pPr algn="ctr"/>
            <a:r>
              <a:rPr lang="he-IL"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במקומות עבודה!</a:t>
            </a:r>
            <a:endPar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6" name="Rectangle 35"/>
          <p:cNvSpPr/>
          <p:nvPr/>
        </p:nvSpPr>
        <p:spPr>
          <a:xfrm>
            <a:off x="2845982" y="836712"/>
            <a:ext cx="6298018" cy="1200329"/>
          </a:xfrm>
          <a:prstGeom prst="rect">
            <a:avLst/>
          </a:prstGeom>
          <a:noFill/>
        </p:spPr>
        <p:txBody>
          <a:bodyPr wrap="square" lIns="91440" tIns="45720" rIns="91440" bIns="45720">
            <a:spAutoFit/>
          </a:bodyPr>
          <a:lstStyle/>
          <a:p>
            <a:pPr algn="ctr"/>
            <a:r>
              <a:rPr lang="he-IL"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במכון הכושר?</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697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4"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5"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6"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animBg="1"/>
      <p:bldP spid="21" grpId="0"/>
      <p:bldP spid="22" grpId="0" animBg="1"/>
      <p:bldP spid="23" grpId="0"/>
      <p:bldP spid="10" grpId="0"/>
      <p:bldP spid="10" grpId="1"/>
      <p:bldP spid="26" grpId="0"/>
      <p:bldP spid="26" grpId="1"/>
      <p:bldP spid="13" grpId="0"/>
      <p:bldP spid="13" grpId="2"/>
      <p:bldP spid="13" grpId="3"/>
      <p:bldP spid="13" grpId="4"/>
      <p:bldP spid="13" grpId="5"/>
      <p:bldP spid="13" grpId="6"/>
      <p:bldP spid="27" grpId="0"/>
      <p:bldP spid="35" grpId="0"/>
      <p:bldP spid="36" grpId="0"/>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4</a:t>
            </a:fld>
            <a:endParaRPr lang="he-IL" dirty="0"/>
          </a:p>
        </p:txBody>
      </p:sp>
      <p:grpSp>
        <p:nvGrpSpPr>
          <p:cNvPr id="3" name="Group 2"/>
          <p:cNvGrpSpPr/>
          <p:nvPr/>
        </p:nvGrpSpPr>
        <p:grpSpPr>
          <a:xfrm>
            <a:off x="17747" y="188640"/>
            <a:ext cx="9045369" cy="756467"/>
            <a:chOff x="-54261" y="188640"/>
            <a:chExt cx="9045369" cy="756467"/>
          </a:xfrm>
          <a:solidFill>
            <a:schemeClr val="bg1"/>
          </a:solidFill>
        </p:grpSpPr>
        <p:sp>
          <p:nvSpPr>
            <p:cNvPr id="15" name="מלבן מעוגל 14"/>
            <p:cNvSpPr/>
            <p:nvPr/>
          </p:nvSpPr>
          <p:spPr>
            <a:xfrm>
              <a:off x="8873" y="188640"/>
              <a:ext cx="8982235" cy="756467"/>
            </a:xfrm>
            <a:prstGeom prst="roundRect">
              <a:avLst>
                <a:gd name="adj" fmla="val 23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54261" y="336040"/>
              <a:ext cx="9036497" cy="523220"/>
            </a:xfrm>
            <a:prstGeom prst="rect">
              <a:avLst/>
            </a:prstGeom>
            <a:grpFill/>
            <a:ln>
              <a:noFill/>
            </a:ln>
          </p:spPr>
          <p:txBody>
            <a:bodyPr wrap="square" rtlCol="1">
              <a:spAutoFit/>
            </a:bodyPr>
            <a:lstStyle/>
            <a:p>
              <a:pPr algn="ctr"/>
              <a:r>
                <a:rPr lang="he-IL" sz="2800" b="1" dirty="0" smtClean="0">
                  <a:solidFill>
                    <a:schemeClr val="bg1"/>
                  </a:solidFill>
                  <a:hlinkClick r:id="rId5"/>
                </a:rPr>
                <a:t>דוגמה מהשטח:</a:t>
              </a:r>
              <a:r>
                <a:rPr lang="en-US" sz="2800" b="1" dirty="0" smtClean="0">
                  <a:solidFill>
                    <a:schemeClr val="bg1"/>
                  </a:solidFill>
                  <a:hlinkClick r:id="rId5"/>
                </a:rPr>
                <a:t> </a:t>
              </a:r>
              <a:r>
                <a:rPr lang="he-IL" sz="2800" b="1" dirty="0" smtClean="0">
                  <a:solidFill>
                    <a:schemeClr val="bg1"/>
                  </a:solidFill>
                  <a:hlinkClick r:id="rId5"/>
                </a:rPr>
                <a:t>המועדון החיפאי למקומות עבודה אפשריבריא</a:t>
              </a:r>
              <a:endParaRPr lang="he-IL" sz="2800" b="1" dirty="0">
                <a:solidFill>
                  <a:schemeClr val="bg1"/>
                </a:solidFill>
              </a:endParaRPr>
            </a:p>
          </p:txBody>
        </p:sp>
      </p:grpSp>
      <p:pic>
        <p:nvPicPr>
          <p:cNvPr id="10"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6"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4</a:t>
            </a:fld>
            <a:endParaRPr lang="he-IL" dirty="0"/>
          </a:p>
        </p:txBody>
      </p:sp>
      <p:sp>
        <p:nvSpPr>
          <p:cNvPr id="12" name="Rectangle 1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4" name="-J8YdgKjMe8"/>
          <p:cNvPicPr>
            <a:picLocks noRot="1" noChangeAspect="1"/>
          </p:cNvPicPr>
          <p:nvPr>
            <a:videoFile r:link="rId1"/>
          </p:nvPr>
        </p:nvPicPr>
        <p:blipFill>
          <a:blip r:embed="rId7"/>
          <a:stretch>
            <a:fillRect/>
          </a:stretch>
        </p:blipFill>
        <p:spPr>
          <a:xfrm>
            <a:off x="931920" y="1158833"/>
            <a:ext cx="7620249" cy="4286391"/>
          </a:xfrm>
          <a:prstGeom prst="rect">
            <a:avLst/>
          </a:prstGeom>
        </p:spPr>
      </p:pic>
    </p:spTree>
    <p:extLst>
      <p:ext uri="{BB962C8B-B14F-4D97-AF65-F5344CB8AC3E}">
        <p14:creationId xmlns:p14="http://schemas.microsoft.com/office/powerpoint/2010/main" val="193251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p:cNvSpPr txBox="1"/>
          <p:nvPr/>
        </p:nvSpPr>
        <p:spPr>
          <a:xfrm>
            <a:off x="395536" y="2060848"/>
            <a:ext cx="8064896" cy="2123658"/>
          </a:xfrm>
          <a:prstGeom prst="rect">
            <a:avLst/>
          </a:prstGeom>
          <a:noFill/>
        </p:spPr>
        <p:txBody>
          <a:bodyPr wrap="square" rtlCol="1">
            <a:spAutoFit/>
          </a:bodyPr>
          <a:lstStyle/>
          <a:p>
            <a:pPr algn="ctr"/>
            <a:r>
              <a:rPr lang="he-IL" sz="4400" dirty="0" smtClean="0">
                <a:solidFill>
                  <a:schemeClr val="bg1"/>
                </a:solidFill>
              </a:rPr>
              <a:t>קידום חיים פעילים ובריאים בעבודה</a:t>
            </a:r>
          </a:p>
          <a:p>
            <a:pPr algn="ctr"/>
            <a:endParaRPr lang="he-IL" sz="4400" dirty="0">
              <a:solidFill>
                <a:schemeClr val="bg1"/>
              </a:solidFill>
            </a:endParaRPr>
          </a:p>
          <a:p>
            <a:pPr algn="ctr"/>
            <a:r>
              <a:rPr lang="he-IL" sz="4400" b="1" dirty="0" smtClean="0">
                <a:solidFill>
                  <a:schemeClr val="bg1"/>
                </a:solidFill>
              </a:rPr>
              <a:t>למה זה חשוב לכם?</a:t>
            </a:r>
            <a:r>
              <a:rPr lang="he-IL" sz="4400" dirty="0" smtClean="0">
                <a:solidFill>
                  <a:schemeClr val="bg1"/>
                </a:solidFill>
              </a:rPr>
              <a:t> </a:t>
            </a:r>
            <a:endParaRPr lang="he-IL" sz="4400" dirty="0">
              <a:solidFill>
                <a:schemeClr val="bg1"/>
              </a:solidFill>
            </a:endParaRPr>
          </a:p>
        </p:txBody>
      </p:sp>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5</a:t>
            </a:fld>
            <a:endParaRPr lang="he-IL" dirty="0"/>
          </a:p>
        </p:txBody>
      </p:sp>
      <p:pic>
        <p:nvPicPr>
          <p:cNvPr id="9"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5</a:t>
            </a:fld>
            <a:endParaRPr lang="he-IL" dirty="0"/>
          </a:p>
        </p:txBody>
      </p:sp>
    </p:spTree>
    <p:extLst>
      <p:ext uri="{BB962C8B-B14F-4D97-AF65-F5344CB8AC3E}">
        <p14:creationId xmlns:p14="http://schemas.microsoft.com/office/powerpoint/2010/main" val="427110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188640"/>
            <a:ext cx="9144000" cy="685746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srgbClr val="29256A"/>
                </a:solidFill>
              </a:rPr>
              <a:pPr algn="r"/>
              <a:t>6</a:t>
            </a:fld>
            <a:endParaRPr lang="he-IL" dirty="0">
              <a:solidFill>
                <a:srgbClr val="29256A"/>
              </a:solidFill>
            </a:endParaRPr>
          </a:p>
        </p:txBody>
      </p:sp>
      <p:sp>
        <p:nvSpPr>
          <p:cNvPr id="11" name="מציין מיקום תוכן 2"/>
          <p:cNvSpPr txBox="1">
            <a:spLocks/>
          </p:cNvSpPr>
          <p:nvPr/>
        </p:nvSpPr>
        <p:spPr>
          <a:xfrm>
            <a:off x="0" y="1916832"/>
            <a:ext cx="9144000" cy="413732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smtClean="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p:txBody>
      </p:sp>
      <p:sp>
        <p:nvSpPr>
          <p:cNvPr id="14" name="מלבן מעוגל 13"/>
          <p:cNvSpPr/>
          <p:nvPr/>
        </p:nvSpPr>
        <p:spPr>
          <a:xfrm>
            <a:off x="5220072" y="3501008"/>
            <a:ext cx="3528392" cy="57606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גורמי הסיכון העיקריים</a:t>
            </a:r>
            <a:r>
              <a:rPr lang="he-IL" sz="2400" b="1" dirty="0" smtClean="0"/>
              <a:t>:</a:t>
            </a:r>
            <a:endParaRPr lang="he-IL" sz="2400" dirty="0">
              <a:solidFill>
                <a:schemeClr val="bg1"/>
              </a:solidFill>
            </a:endParaRPr>
          </a:p>
        </p:txBody>
      </p:sp>
      <p:sp>
        <p:nvSpPr>
          <p:cNvPr id="17" name="מלבן מעוגל 16"/>
          <p:cNvSpPr/>
          <p:nvPr/>
        </p:nvSpPr>
        <p:spPr>
          <a:xfrm>
            <a:off x="417633" y="59432"/>
            <a:ext cx="8496944" cy="1209328"/>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spcBef>
                <a:spcPts val="0"/>
              </a:spcBef>
              <a:buClr>
                <a:srgbClr val="FF9900"/>
              </a:buClr>
              <a:defRPr/>
            </a:pPr>
            <a:r>
              <a:rPr lang="he-IL" sz="2800" b="1" dirty="0" smtClean="0">
                <a:solidFill>
                  <a:schemeClr val="bg1"/>
                </a:solidFill>
              </a:rPr>
              <a:t>         אורח חיים מזיק הוא גורם מרכזי לתחלואה כרונית, מוות ונטל כלכלי כבד על המשק</a:t>
            </a:r>
            <a:endParaRPr lang="he-IL" sz="2800" b="1" dirty="0">
              <a:solidFill>
                <a:schemeClr val="bg1"/>
              </a:solidFill>
            </a:endParaRPr>
          </a:p>
        </p:txBody>
      </p:sp>
      <p:sp>
        <p:nvSpPr>
          <p:cNvPr id="2" name="מלבן 1"/>
          <p:cNvSpPr/>
          <p:nvPr/>
        </p:nvSpPr>
        <p:spPr>
          <a:xfrm>
            <a:off x="417633" y="1484784"/>
            <a:ext cx="8330831" cy="1938992"/>
          </a:xfrm>
          <a:prstGeom prst="rect">
            <a:avLst/>
          </a:prstGeom>
        </p:spPr>
        <p:txBody>
          <a:bodyPr wrap="square">
            <a:spAutoFit/>
          </a:bodyPr>
          <a:lstStyle/>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smtClean="0">
                <a:solidFill>
                  <a:srgbClr val="29256A"/>
                </a:solidFill>
              </a:rPr>
              <a:t>יותר </a:t>
            </a:r>
            <a:r>
              <a:rPr lang="he-IL" sz="2000" dirty="0">
                <a:solidFill>
                  <a:srgbClr val="29256A"/>
                </a:solidFill>
              </a:rPr>
              <a:t>מחצי מהמבוגרים ואחד מתוך כל חמישה בני נוער בעודף משקל</a:t>
            </a: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smtClean="0">
                <a:solidFill>
                  <a:srgbClr val="29256A"/>
                </a:solidFill>
              </a:rPr>
              <a:t>כ-5,000 </a:t>
            </a:r>
            <a:r>
              <a:rPr lang="he-IL" sz="2000" dirty="0">
                <a:solidFill>
                  <a:srgbClr val="29256A"/>
                </a:solidFill>
              </a:rPr>
              <a:t>מקרי מוות בשנה קשורים להשמנה ומיעוט פעילות גופנית</a:t>
            </a: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 </a:t>
            </a:r>
            <a:r>
              <a:rPr lang="he-IL" sz="2000" dirty="0" smtClean="0">
                <a:solidFill>
                  <a:srgbClr val="29256A"/>
                </a:solidFill>
              </a:rPr>
              <a:t>כ-75</a:t>
            </a:r>
            <a:r>
              <a:rPr lang="he-IL" sz="2000" dirty="0">
                <a:solidFill>
                  <a:srgbClr val="29256A"/>
                </a:solidFill>
              </a:rPr>
              <a:t>%</a:t>
            </a:r>
            <a:r>
              <a:rPr lang="en-US" sz="2000" dirty="0">
                <a:solidFill>
                  <a:srgbClr val="29256A"/>
                </a:solidFill>
              </a:rPr>
              <a:t> </a:t>
            </a:r>
            <a:r>
              <a:rPr lang="he-IL" sz="2000" dirty="0">
                <a:solidFill>
                  <a:srgbClr val="29256A"/>
                </a:solidFill>
              </a:rPr>
              <a:t>משיעור התחלואה בסוכרת נגרמים ממשקל עודף/השמנת יתר </a:t>
            </a:r>
            <a:r>
              <a:rPr lang="he-IL" sz="2000" dirty="0" smtClean="0">
                <a:solidFill>
                  <a:srgbClr val="29256A"/>
                </a:solidFill>
              </a:rPr>
              <a:t>4 </a:t>
            </a:r>
            <a:endParaRPr lang="he-IL" sz="2000" dirty="0">
              <a:solidFill>
                <a:srgbClr val="29256A"/>
              </a:solidFill>
            </a:endParaRP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מעל 10%</a:t>
            </a:r>
            <a:r>
              <a:rPr lang="en-US" sz="2000" dirty="0">
                <a:solidFill>
                  <a:srgbClr val="29256A"/>
                </a:solidFill>
              </a:rPr>
              <a:t> </a:t>
            </a:r>
            <a:r>
              <a:rPr lang="he-IL" sz="2000" dirty="0">
                <a:solidFill>
                  <a:srgbClr val="29256A"/>
                </a:solidFill>
              </a:rPr>
              <a:t>ממקרי המוות מסרטן נגרמים ישירות מהשמנת יתר</a:t>
            </a:r>
          </a:p>
        </p:txBody>
      </p:sp>
      <p:sp>
        <p:nvSpPr>
          <p:cNvPr id="12" name="מציין מיקום תוכן 2"/>
          <p:cNvSpPr txBox="1">
            <a:spLocks/>
          </p:cNvSpPr>
          <p:nvPr/>
        </p:nvSpPr>
        <p:spPr>
          <a:xfrm>
            <a:off x="3923928" y="4077072"/>
            <a:ext cx="4896544" cy="1761059"/>
          </a:xfrm>
          <a:prstGeom prst="rect">
            <a:avLst/>
          </a:prstGeom>
        </p:spPr>
        <p:txBody>
          <a:bodyPr vert="horz" lIns="91440" tIns="45720" rIns="91440" bIns="45720" rtlCol="1">
            <a:noAutofit/>
          </a:bodyPr>
          <a:lstStyle/>
          <a:p>
            <a:pPr marL="639763" lvl="2" indent="-182563" eaLnBrk="0" hangingPunct="0">
              <a:lnSpc>
                <a:spcPct val="150000"/>
              </a:lnSpc>
              <a:buClr>
                <a:srgbClr val="FF9900"/>
              </a:buClr>
              <a:buFont typeface="Wingdings" pitchFamily="2" charset="2"/>
              <a:buChar char="§"/>
              <a:defRPr/>
            </a:pPr>
            <a:r>
              <a:rPr lang="he-IL" sz="2000" dirty="0" smtClean="0">
                <a:solidFill>
                  <a:srgbClr val="29256A"/>
                </a:solidFill>
              </a:rPr>
              <a:t>תזונה לקויה</a:t>
            </a:r>
            <a:endParaRPr lang="he-IL" sz="2000" dirty="0">
              <a:solidFill>
                <a:srgbClr val="29256A"/>
              </a:solidFill>
            </a:endParaRP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מיעוט פעילות </a:t>
            </a:r>
            <a:r>
              <a:rPr lang="he-IL" sz="2000" dirty="0" smtClean="0">
                <a:solidFill>
                  <a:srgbClr val="29256A"/>
                </a:solidFill>
              </a:rPr>
              <a:t>גופנית</a:t>
            </a:r>
            <a:endParaRPr lang="he-IL" sz="2000" dirty="0">
              <a:solidFill>
                <a:srgbClr val="29256A"/>
              </a:solidFill>
            </a:endParaRP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השמנה </a:t>
            </a: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עישון</a:t>
            </a:r>
          </a:p>
          <a:p>
            <a:pPr marL="342900" marR="0" lvl="0" indent="-342900" algn="r" defTabSz="914400" rtl="1" eaLnBrk="1" fontAlgn="auto" latinLnBrk="0" hangingPunct="1">
              <a:lnSpc>
                <a:spcPct val="150000"/>
              </a:lnSpc>
              <a:spcBef>
                <a:spcPct val="20000"/>
              </a:spcBef>
              <a:spcAft>
                <a:spcPts val="0"/>
              </a:spcAft>
              <a:buClrTx/>
              <a:buSzTx/>
              <a:tabLst/>
              <a:defRPr/>
            </a:pPr>
            <a:endParaRPr kumimoji="0" lang="he-IL" sz="1400" b="0" i="0" u="none" strike="noStrike" kern="1200" cap="none" spc="0" normalizeH="0" baseline="0" noProof="0" dirty="0" smtClean="0">
              <a:ln>
                <a:noFill/>
              </a:ln>
              <a:solidFill>
                <a:srgbClr val="29256A"/>
              </a:solidFill>
              <a:effectLst/>
              <a:uLnTx/>
              <a:uFillTx/>
              <a:latin typeface="+mn-lt"/>
              <a:ea typeface="+mn-ea"/>
              <a:cs typeface="+mn-cs"/>
            </a:endParaRPr>
          </a:p>
          <a:p>
            <a:pPr marL="271463" marR="0" lvl="0" indent="-185738" algn="r" defTabSz="914400" rtl="1" eaLnBrk="1" fontAlgn="auto" latinLnBrk="0" hangingPunct="1">
              <a:lnSpc>
                <a:spcPct val="150000"/>
              </a:lnSpc>
              <a:spcBef>
                <a:spcPts val="300"/>
              </a:spcBef>
              <a:spcAft>
                <a:spcPts val="300"/>
              </a:spcAft>
              <a:buClrTx/>
              <a:buSzTx/>
              <a:buFont typeface="Arial" pitchFamily="34" charset="0"/>
              <a:buNone/>
              <a:tabLst/>
              <a:defRPr/>
            </a:pPr>
            <a:endParaRPr kumimoji="0" lang="en-US" sz="1400" b="1" i="0" u="none" strike="noStrike" kern="1200" cap="none" spc="0" normalizeH="0" baseline="0" noProof="0" dirty="0" smtClean="0">
              <a:ln>
                <a:noFill/>
              </a:ln>
              <a:solidFill>
                <a:srgbClr val="29256A"/>
              </a:solidFill>
              <a:effectLst/>
              <a:uLnTx/>
              <a:uFillTx/>
              <a:latin typeface="+mn-lt"/>
              <a:ea typeface="+mn-ea"/>
              <a:cs typeface="+mn-cs"/>
            </a:endParaRPr>
          </a:p>
          <a:p>
            <a:pPr marL="271463" marR="0" lvl="0" indent="-185738" algn="r" defTabSz="914400" rtl="1" eaLnBrk="1" fontAlgn="auto" latinLnBrk="0" hangingPunct="1">
              <a:lnSpc>
                <a:spcPct val="100000"/>
              </a:lnSpc>
              <a:spcBef>
                <a:spcPts val="300"/>
              </a:spcBef>
              <a:spcAft>
                <a:spcPts val="300"/>
              </a:spcAft>
              <a:buClrTx/>
              <a:buSzTx/>
              <a:tabLst/>
              <a:defRPr/>
            </a:pPr>
            <a:endParaRPr kumimoji="0" lang="he-IL" sz="1400" b="0" i="0" u="none" strike="noStrike" kern="1200" cap="none" spc="0" normalizeH="0" baseline="0" noProof="0" dirty="0" smtClean="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400" b="0" i="0" u="none" strike="noStrike" kern="1200" cap="none" spc="0" normalizeH="0" baseline="0" noProof="0" dirty="0">
              <a:ln>
                <a:noFill/>
              </a:ln>
              <a:solidFill>
                <a:srgbClr val="29256A"/>
              </a:solidFill>
              <a:effectLst/>
              <a:uLnTx/>
              <a:uFillTx/>
              <a:latin typeface="+mn-lt"/>
              <a:ea typeface="+mn-ea"/>
              <a:cs typeface="+mn-cs"/>
            </a:endParaRPr>
          </a:p>
        </p:txBody>
      </p:sp>
      <p:pic>
        <p:nvPicPr>
          <p:cNvPr id="19"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6</a:t>
            </a:fld>
            <a:endParaRPr lang="he-IL" dirty="0"/>
          </a:p>
        </p:txBody>
      </p:sp>
    </p:spTree>
    <p:extLst>
      <p:ext uri="{BB962C8B-B14F-4D97-AF65-F5344CB8AC3E}">
        <p14:creationId xmlns:p14="http://schemas.microsoft.com/office/powerpoint/2010/main" val="166625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8" y="-11562"/>
            <a:ext cx="9144000" cy="685746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srgbClr val="29256A"/>
                </a:solidFill>
              </a:rPr>
              <a:pPr algn="r"/>
              <a:t>7</a:t>
            </a:fld>
            <a:endParaRPr lang="he-IL" dirty="0">
              <a:solidFill>
                <a:srgbClr val="29256A"/>
              </a:solidFill>
            </a:endParaRPr>
          </a:p>
        </p:txBody>
      </p:sp>
      <p:sp>
        <p:nvSpPr>
          <p:cNvPr id="8" name="מלבן מעוגל 7"/>
          <p:cNvSpPr/>
          <p:nvPr/>
        </p:nvSpPr>
        <p:spPr>
          <a:xfrm>
            <a:off x="827584" y="1052736"/>
            <a:ext cx="7956376" cy="1800200"/>
          </a:xfrm>
          <a:prstGeom prst="roundRect">
            <a:avLst>
              <a:gd name="adj" fmla="val 5330"/>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29256A"/>
              </a:solidFill>
            </a:endParaRPr>
          </a:p>
        </p:txBody>
      </p:sp>
      <p:sp>
        <p:nvSpPr>
          <p:cNvPr id="11" name="מציין מיקום תוכן 2"/>
          <p:cNvSpPr txBox="1">
            <a:spLocks/>
          </p:cNvSpPr>
          <p:nvPr/>
        </p:nvSpPr>
        <p:spPr>
          <a:xfrm>
            <a:off x="0" y="1916832"/>
            <a:ext cx="9144000" cy="413732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smtClean="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p:txBody>
      </p:sp>
      <p:sp>
        <p:nvSpPr>
          <p:cNvPr id="17" name="מלבן מעוגל 16"/>
          <p:cNvSpPr/>
          <p:nvPr/>
        </p:nvSpPr>
        <p:spPr>
          <a:xfrm>
            <a:off x="417633" y="188640"/>
            <a:ext cx="8496944" cy="86409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spcBef>
                <a:spcPts val="0"/>
              </a:spcBef>
              <a:buClr>
                <a:srgbClr val="FF9900"/>
              </a:buClr>
              <a:defRPr/>
            </a:pPr>
            <a:endParaRPr lang="he-IL" sz="2800" b="1" dirty="0" smtClean="0"/>
          </a:p>
          <a:p>
            <a:pPr lvl="0" algn="ctr" eaLnBrk="0" hangingPunct="0">
              <a:buClr>
                <a:srgbClr val="FF9900"/>
              </a:buClr>
              <a:defRPr/>
            </a:pPr>
            <a:r>
              <a:rPr lang="he-IL" sz="2800" b="1" dirty="0" smtClean="0"/>
              <a:t>תועלות גופניות, בריאותיות, נפשיות, חברתיות וסביבתיות</a:t>
            </a:r>
            <a:endParaRPr lang="he-IL" sz="2800" b="1" dirty="0"/>
          </a:p>
          <a:p>
            <a:pPr algn="ctr" eaLnBrk="0" hangingPunct="0">
              <a:spcBef>
                <a:spcPts val="0"/>
              </a:spcBef>
              <a:buClr>
                <a:srgbClr val="FF9900"/>
              </a:buClr>
              <a:defRPr/>
            </a:pPr>
            <a:r>
              <a:rPr lang="he-IL" sz="2800" b="1" dirty="0" smtClean="0"/>
              <a:t> </a:t>
            </a:r>
            <a:endParaRPr lang="he-IL" sz="2800" dirty="0">
              <a:solidFill>
                <a:schemeClr val="bg1"/>
              </a:solidFill>
            </a:endParaRPr>
          </a:p>
        </p:txBody>
      </p:sp>
      <p:sp>
        <p:nvSpPr>
          <p:cNvPr id="2" name="מלבן 1"/>
          <p:cNvSpPr/>
          <p:nvPr/>
        </p:nvSpPr>
        <p:spPr>
          <a:xfrm>
            <a:off x="417633" y="1484784"/>
            <a:ext cx="8330831" cy="369332"/>
          </a:xfrm>
          <a:prstGeom prst="rect">
            <a:avLst/>
          </a:prstGeom>
        </p:spPr>
        <p:txBody>
          <a:bodyPr wrap="square">
            <a:spAutoFit/>
          </a:bodyPr>
          <a:lstStyle/>
          <a:p>
            <a:r>
              <a:rPr lang="he-IL" baseline="30000" dirty="0" smtClean="0"/>
              <a:t>.</a:t>
            </a:r>
            <a:r>
              <a:rPr lang="he-IL" dirty="0" smtClean="0"/>
              <a:t>  </a:t>
            </a:r>
            <a:endParaRPr lang="en-US" dirty="0"/>
          </a:p>
        </p:txBody>
      </p:sp>
      <p:sp>
        <p:nvSpPr>
          <p:cNvPr id="12" name="מציין מיקום תוכן 2"/>
          <p:cNvSpPr txBox="1">
            <a:spLocks/>
          </p:cNvSpPr>
          <p:nvPr/>
        </p:nvSpPr>
        <p:spPr>
          <a:xfrm>
            <a:off x="173576" y="1057744"/>
            <a:ext cx="8640960" cy="5206739"/>
          </a:xfrm>
          <a:prstGeom prst="rect">
            <a:avLst/>
          </a:prstGeom>
        </p:spPr>
        <p:txBody>
          <a:bodyPr vert="horz" lIns="91440" tIns="45720" rIns="91440" bIns="45720" rtlCol="1">
            <a:noAutofit/>
          </a:bodyPr>
          <a:lstStyle/>
          <a:p>
            <a:r>
              <a:rPr lang="he-IL" sz="2400" b="1" dirty="0" smtClean="0"/>
              <a:t>פעילות גופנית:</a:t>
            </a:r>
          </a:p>
          <a:p>
            <a:pPr marL="457200" indent="-457200">
              <a:buFont typeface="+mj-lt"/>
              <a:buAutoNum type="arabicPeriod"/>
            </a:pPr>
            <a:r>
              <a:rPr lang="he-IL" sz="2300" b="1" dirty="0" smtClean="0"/>
              <a:t>מונעת </a:t>
            </a:r>
            <a:r>
              <a:rPr lang="he-IL" sz="2300" b="1" dirty="0"/>
              <a:t>ומפחיתה תמותה ותחלואה, מאיטה התקדמות </a:t>
            </a:r>
            <a:r>
              <a:rPr lang="he-IL" sz="2300" b="1" dirty="0" smtClean="0"/>
              <a:t>מחלות</a:t>
            </a:r>
          </a:p>
          <a:p>
            <a:pPr marL="285750" indent="-285750">
              <a:buFont typeface="Arial" panose="020B0604020202020204" pitchFamily="34" charset="0"/>
              <a:buChar char="•"/>
            </a:pPr>
            <a:r>
              <a:rPr lang="he-IL" sz="2300" dirty="0" smtClean="0">
                <a:solidFill>
                  <a:srgbClr val="29256A"/>
                </a:solidFill>
              </a:rPr>
              <a:t>הפחתה </a:t>
            </a:r>
            <a:r>
              <a:rPr lang="he-IL" sz="2300" dirty="0">
                <a:solidFill>
                  <a:srgbClr val="29256A"/>
                </a:solidFill>
              </a:rPr>
              <a:t>בסיכון למחלות כרוניות: מחלות לב, שבץ, סכרת מסוג 2, יתר לחץ דם, מחלות עצם ומפרקים, מחלות ממאירות כדוגמת סרטן המעי הגס וסרטן השד</a:t>
            </a:r>
          </a:p>
          <a:p>
            <a:pPr marL="285750" indent="-285750">
              <a:buFont typeface="Arial" panose="020B0604020202020204" pitchFamily="34" charset="0"/>
              <a:buChar char="•"/>
            </a:pPr>
            <a:r>
              <a:rPr lang="he-IL" sz="2300" dirty="0" smtClean="0">
                <a:solidFill>
                  <a:srgbClr val="29256A"/>
                </a:solidFill>
              </a:rPr>
              <a:t>הפחתה בסיכון </a:t>
            </a:r>
            <a:r>
              <a:rPr lang="he-IL" sz="2300" dirty="0">
                <a:solidFill>
                  <a:srgbClr val="29256A"/>
                </a:solidFill>
              </a:rPr>
              <a:t>לעודף משקל והשמנה </a:t>
            </a:r>
          </a:p>
          <a:p>
            <a:pPr marL="285750" indent="-285750">
              <a:buFont typeface="Arial" panose="020B0604020202020204" pitchFamily="34" charset="0"/>
              <a:buChar char="•"/>
            </a:pPr>
            <a:r>
              <a:rPr lang="he-IL" sz="2300" dirty="0" smtClean="0">
                <a:solidFill>
                  <a:srgbClr val="29256A"/>
                </a:solidFill>
              </a:rPr>
              <a:t>שיפור </a:t>
            </a:r>
            <a:r>
              <a:rPr lang="he-IL" sz="2300" dirty="0">
                <a:solidFill>
                  <a:srgbClr val="29256A"/>
                </a:solidFill>
              </a:rPr>
              <a:t>ברמות הכולסטרול </a:t>
            </a:r>
            <a:r>
              <a:rPr lang="he-IL" sz="2300" dirty="0" smtClean="0">
                <a:solidFill>
                  <a:srgbClr val="29256A"/>
                </a:solidFill>
              </a:rPr>
              <a:t>בדם</a:t>
            </a:r>
          </a:p>
          <a:p>
            <a:pPr marL="285750" indent="-285750">
              <a:buFont typeface="Arial" panose="020B0604020202020204" pitchFamily="34" charset="0"/>
              <a:buChar char="•"/>
            </a:pPr>
            <a:r>
              <a:rPr lang="he-IL" sz="2300" dirty="0" smtClean="0">
                <a:solidFill>
                  <a:srgbClr val="29256A"/>
                </a:solidFill>
              </a:rPr>
              <a:t>ירידה בסיכון לנפילות ושברים במבוגרים</a:t>
            </a:r>
          </a:p>
          <a:p>
            <a:r>
              <a:rPr lang="he-IL" sz="2300" b="1" dirty="0" smtClean="0"/>
              <a:t>2. משפרת </a:t>
            </a:r>
            <a:r>
              <a:rPr lang="he-IL" sz="2300" b="1" dirty="0"/>
              <a:t>את הכושר הגופני ומחזקת </a:t>
            </a:r>
            <a:r>
              <a:rPr lang="he-IL" sz="2300" b="1" dirty="0" smtClean="0"/>
              <a:t>שרירים</a:t>
            </a:r>
          </a:p>
          <a:p>
            <a:r>
              <a:rPr lang="he-IL" sz="2300" b="1" dirty="0" smtClean="0"/>
              <a:t>3. משפרת רווחה נפשית וגורמת לתחושה טובה</a:t>
            </a:r>
            <a:endParaRPr lang="he-IL" sz="2300" b="1" dirty="0"/>
          </a:p>
          <a:p>
            <a:pPr marL="285750" indent="-285750">
              <a:buFont typeface="Arial" panose="020B0604020202020204" pitchFamily="34" charset="0"/>
              <a:buChar char="•"/>
            </a:pPr>
            <a:r>
              <a:rPr lang="he-IL" sz="2300" dirty="0">
                <a:solidFill>
                  <a:srgbClr val="29256A"/>
                </a:solidFill>
              </a:rPr>
              <a:t>הפחתת דיכאון, חרדה ולחץ</a:t>
            </a:r>
          </a:p>
          <a:p>
            <a:pPr marL="285750" indent="-285750">
              <a:buFont typeface="Arial" panose="020B0604020202020204" pitchFamily="34" charset="0"/>
              <a:buChar char="•"/>
            </a:pPr>
            <a:r>
              <a:rPr lang="he-IL" sz="2300" dirty="0">
                <a:solidFill>
                  <a:srgbClr val="29256A"/>
                </a:solidFill>
              </a:rPr>
              <a:t>שיפור בדימוי העצמי </a:t>
            </a:r>
            <a:r>
              <a:rPr lang="he-IL" sz="2300" dirty="0" smtClean="0">
                <a:solidFill>
                  <a:srgbClr val="29256A"/>
                </a:solidFill>
              </a:rPr>
              <a:t>    </a:t>
            </a:r>
            <a:endParaRPr lang="en-US" sz="2300" dirty="0">
              <a:solidFill>
                <a:srgbClr val="29256A"/>
              </a:solidFill>
            </a:endParaRPr>
          </a:p>
          <a:p>
            <a:r>
              <a:rPr lang="he-IL" sz="2300" b="1" dirty="0"/>
              <a:t>4. מחזקת קשרים חברתיים-קהילתיים </a:t>
            </a:r>
          </a:p>
          <a:p>
            <a:r>
              <a:rPr lang="he-IL" sz="2300" b="1" dirty="0" smtClean="0"/>
              <a:t>5</a:t>
            </a:r>
            <a:r>
              <a:rPr lang="he-IL" sz="2300" b="1" dirty="0"/>
              <a:t>. שומרת על הסביבה </a:t>
            </a:r>
          </a:p>
          <a:p>
            <a:endParaRPr lang="he-IL" sz="2400" b="1" dirty="0"/>
          </a:p>
          <a:p>
            <a:endParaRPr lang="he-IL" sz="2400" dirty="0" smtClean="0"/>
          </a:p>
          <a:p>
            <a:endParaRPr lang="he-IL" sz="2400" dirty="0"/>
          </a:p>
          <a:p>
            <a:endParaRPr lang="he-IL" sz="2400" b="1" dirty="0"/>
          </a:p>
          <a:p>
            <a:endParaRPr lang="he-IL" sz="2400" dirty="0"/>
          </a:p>
          <a:p>
            <a:pPr marL="285750" indent="-285750">
              <a:buFont typeface="Arial" panose="020B0604020202020204" pitchFamily="34" charset="0"/>
              <a:buChar char="•"/>
            </a:pPr>
            <a:endParaRPr lang="en-US" dirty="0"/>
          </a:p>
          <a:p>
            <a:pPr marL="342900" marR="0" lvl="0" indent="-342900" algn="r" defTabSz="914400" rtl="1" eaLnBrk="1" fontAlgn="auto" latinLnBrk="0" hangingPunct="1">
              <a:lnSpc>
                <a:spcPct val="150000"/>
              </a:lnSpc>
              <a:spcBef>
                <a:spcPct val="20000"/>
              </a:spcBef>
              <a:spcAft>
                <a:spcPts val="0"/>
              </a:spcAft>
              <a:buClrTx/>
              <a:buSzTx/>
              <a:tabLst/>
              <a:defRPr/>
            </a:pPr>
            <a:endParaRPr kumimoji="0" lang="he-IL" sz="1400" b="0" i="0" u="none" strike="noStrike" kern="1200" cap="none" spc="0" normalizeH="0" baseline="0" noProof="0" dirty="0" smtClean="0">
              <a:ln>
                <a:noFill/>
              </a:ln>
              <a:solidFill>
                <a:srgbClr val="29256A"/>
              </a:solidFill>
              <a:effectLst/>
              <a:uLnTx/>
              <a:uFillTx/>
              <a:latin typeface="+mn-lt"/>
              <a:ea typeface="+mn-ea"/>
              <a:cs typeface="+mn-cs"/>
            </a:endParaRPr>
          </a:p>
        </p:txBody>
      </p:sp>
      <p:sp>
        <p:nvSpPr>
          <p:cNvPr id="21" name="מלבן מעוגל 16"/>
          <p:cNvSpPr/>
          <p:nvPr/>
        </p:nvSpPr>
        <p:spPr>
          <a:xfrm>
            <a:off x="138456" y="3068960"/>
            <a:ext cx="2777359" cy="244827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lnSpc>
                <a:spcPct val="150000"/>
              </a:lnSpc>
              <a:buClr>
                <a:srgbClr val="FF9900"/>
              </a:buClr>
              <a:defRPr/>
            </a:pPr>
            <a:r>
              <a:rPr lang="he-IL" b="1" dirty="0" smtClean="0"/>
              <a:t>שעתיים </a:t>
            </a:r>
            <a:r>
              <a:rPr lang="he-IL" b="1" dirty="0"/>
              <a:t>בשבוע של </a:t>
            </a:r>
            <a:r>
              <a:rPr lang="he-IL" b="1" dirty="0" smtClean="0"/>
              <a:t>עבודה </a:t>
            </a:r>
            <a:r>
              <a:rPr lang="he-IL" b="1" dirty="0"/>
              <a:t>מול </a:t>
            </a:r>
            <a:r>
              <a:rPr lang="he-IL" b="1" dirty="0" smtClean="0"/>
              <a:t>מחשב </a:t>
            </a:r>
            <a:r>
              <a:rPr lang="he-IL" b="1" dirty="0"/>
              <a:t>מעלה את הסיכון לחלות בסוכרת </a:t>
            </a:r>
            <a:r>
              <a:rPr lang="he-IL" b="1" dirty="0" smtClean="0"/>
              <a:t>ב-14</a:t>
            </a:r>
            <a:r>
              <a:rPr lang="he-IL" b="1" dirty="0"/>
              <a:t>% ולהשמנה </a:t>
            </a:r>
            <a:r>
              <a:rPr lang="he-IL" b="1" dirty="0" smtClean="0"/>
              <a:t>ב-23</a:t>
            </a:r>
            <a:r>
              <a:rPr lang="he-IL" b="1" dirty="0"/>
              <a:t>%</a:t>
            </a:r>
            <a:endParaRPr lang="en-US" b="1" dirty="0"/>
          </a:p>
        </p:txBody>
      </p:sp>
      <p:pic>
        <p:nvPicPr>
          <p:cNvPr id="14"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7</a:t>
            </a:fld>
            <a:endParaRPr lang="he-IL" dirty="0"/>
          </a:p>
        </p:txBody>
      </p:sp>
    </p:spTree>
    <p:extLst>
      <p:ext uri="{BB962C8B-B14F-4D97-AF65-F5344CB8AC3E}">
        <p14:creationId xmlns:p14="http://schemas.microsoft.com/office/powerpoint/2010/main" val="339986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4" y="188640"/>
            <a:ext cx="9217744" cy="705678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8</a:t>
            </a:fld>
            <a:endParaRPr lang="he-IL" dirty="0"/>
          </a:p>
        </p:txBody>
      </p:sp>
      <p:sp>
        <p:nvSpPr>
          <p:cNvPr id="9" name="TextBox 8"/>
          <p:cNvSpPr txBox="1"/>
          <p:nvPr/>
        </p:nvSpPr>
        <p:spPr>
          <a:xfrm>
            <a:off x="5724128" y="476672"/>
            <a:ext cx="2736304" cy="461665"/>
          </a:xfrm>
          <a:prstGeom prst="rect">
            <a:avLst/>
          </a:prstGeom>
          <a:noFill/>
        </p:spPr>
        <p:txBody>
          <a:bodyPr wrap="square" rtlCol="1">
            <a:spAutoFit/>
          </a:bodyPr>
          <a:lstStyle/>
          <a:p>
            <a:r>
              <a:rPr lang="he-IL" sz="2400" b="1" dirty="0" smtClean="0">
                <a:solidFill>
                  <a:schemeClr val="bg1"/>
                </a:solidFill>
              </a:rPr>
              <a:t>למה תכנית לאומית?</a:t>
            </a:r>
            <a:endParaRPr lang="he-IL" sz="2400" b="1" dirty="0">
              <a:solidFill>
                <a:schemeClr val="bg1"/>
              </a:solidFill>
            </a:endParaRPr>
          </a:p>
        </p:txBody>
      </p:sp>
      <p:sp>
        <p:nvSpPr>
          <p:cNvPr id="14" name="TextBox 13"/>
          <p:cNvSpPr txBox="1"/>
          <p:nvPr/>
        </p:nvSpPr>
        <p:spPr>
          <a:xfrm>
            <a:off x="5580112" y="440360"/>
            <a:ext cx="3024336" cy="461665"/>
          </a:xfrm>
          <a:prstGeom prst="rect">
            <a:avLst/>
          </a:prstGeom>
          <a:noFill/>
          <a:ln>
            <a:noFill/>
          </a:ln>
        </p:spPr>
        <p:txBody>
          <a:bodyPr wrap="square" rtlCol="1">
            <a:spAutoFit/>
          </a:bodyPr>
          <a:lstStyle/>
          <a:p>
            <a:pPr algn="ctr"/>
            <a:r>
              <a:rPr lang="he-IL" sz="2400" b="1" dirty="0" smtClean="0">
                <a:solidFill>
                  <a:schemeClr val="bg1"/>
                </a:solidFill>
              </a:rPr>
              <a:t>למה תכני לאומית?</a:t>
            </a:r>
            <a:endParaRPr lang="he-IL" sz="2400" b="1" dirty="0">
              <a:solidFill>
                <a:schemeClr val="bg1"/>
              </a:solidFill>
            </a:endParaRPr>
          </a:p>
        </p:txBody>
      </p:sp>
      <p:sp>
        <p:nvSpPr>
          <p:cNvPr id="15" name="מלבן מעוגל 14"/>
          <p:cNvSpPr/>
          <p:nvPr/>
        </p:nvSpPr>
        <p:spPr>
          <a:xfrm>
            <a:off x="251520" y="188640"/>
            <a:ext cx="8568952" cy="86409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467544" y="359078"/>
            <a:ext cx="8208912" cy="523220"/>
          </a:xfrm>
          <a:prstGeom prst="rect">
            <a:avLst/>
          </a:prstGeom>
          <a:noFill/>
          <a:ln>
            <a:noFill/>
          </a:ln>
        </p:spPr>
        <p:txBody>
          <a:bodyPr wrap="square" rtlCol="1">
            <a:spAutoFit/>
          </a:bodyPr>
          <a:lstStyle/>
          <a:p>
            <a:pPr algn="ctr"/>
            <a:r>
              <a:rPr lang="he-IL" sz="2800" b="1" dirty="0" smtClean="0">
                <a:solidFill>
                  <a:schemeClr val="bg1"/>
                </a:solidFill>
              </a:rPr>
              <a:t>פעילות גופנית - המלצות </a:t>
            </a:r>
            <a:r>
              <a:rPr lang="he-IL" sz="2800" b="1" dirty="0">
                <a:solidFill>
                  <a:schemeClr val="bg1"/>
                </a:solidFill>
              </a:rPr>
              <a:t>ארגון הבריאות </a:t>
            </a:r>
            <a:r>
              <a:rPr lang="he-IL" sz="2800" b="1" dirty="0" smtClean="0">
                <a:solidFill>
                  <a:schemeClr val="bg1"/>
                </a:solidFill>
              </a:rPr>
              <a:t>העולמי </a:t>
            </a:r>
            <a:endParaRPr lang="he-IL" sz="2800" b="1" dirty="0">
              <a:solidFill>
                <a:schemeClr val="bg1"/>
              </a:solidFill>
            </a:endParaRPr>
          </a:p>
        </p:txBody>
      </p:sp>
      <p:sp>
        <p:nvSpPr>
          <p:cNvPr id="10" name="מציין מיקום תוכן 1"/>
          <p:cNvSpPr txBox="1">
            <a:spLocks/>
          </p:cNvSpPr>
          <p:nvPr/>
        </p:nvSpPr>
        <p:spPr>
          <a:xfrm>
            <a:off x="47959" y="1340768"/>
            <a:ext cx="8640960" cy="2664296"/>
          </a:xfrm>
          <a:prstGeom prst="rect">
            <a:avLst/>
          </a:prstGeom>
        </p:spPr>
        <p:txBody>
          <a:bodyPr/>
          <a:lstStyle/>
          <a:p>
            <a:pPr marL="342900" lvl="0" indent="-342900" fontAlgn="base">
              <a:spcBef>
                <a:spcPct val="20000"/>
              </a:spcBef>
              <a:spcAft>
                <a:spcPct val="0"/>
              </a:spcAft>
              <a:buFont typeface="Wingdings" pitchFamily="2" charset="2"/>
              <a:buChar char="ü"/>
              <a:defRPr/>
            </a:pPr>
            <a:r>
              <a:rPr kumimoji="0" lang="he-IL" sz="2000" b="0" i="0" u="none" strike="noStrike" kern="0" cap="none" spc="0" normalizeH="0" baseline="0" noProof="0" dirty="0" smtClean="0">
                <a:ln>
                  <a:noFill/>
                </a:ln>
                <a:solidFill>
                  <a:schemeClr val="tx1"/>
                </a:solidFill>
                <a:effectLst/>
                <a:uLnTx/>
                <a:uFillTx/>
                <a:latin typeface="+mn-lt"/>
                <a:ea typeface="+mn-ea"/>
                <a:cs typeface="+mn-cs"/>
              </a:rPr>
              <a:t>פעילות גופנית </a:t>
            </a:r>
            <a:r>
              <a:rPr kumimoji="0" lang="he-IL" sz="2000" b="1" i="0" u="none" strike="noStrike" kern="0" cap="none" spc="0" normalizeH="0" baseline="0" noProof="0" dirty="0" smtClean="0">
                <a:ln>
                  <a:noFill/>
                </a:ln>
                <a:solidFill>
                  <a:srgbClr val="0070C0"/>
                </a:solidFill>
                <a:effectLst/>
                <a:uLnTx/>
                <a:uFillTx/>
                <a:latin typeface="+mn-lt"/>
                <a:ea typeface="+mn-ea"/>
                <a:cs typeface="+mn-cs"/>
              </a:rPr>
              <a:t>במאמץ מתון* </a:t>
            </a:r>
            <a:r>
              <a:rPr kumimoji="0" lang="he-IL" sz="2000" b="0" i="0" u="none" strike="noStrike" kern="0" cap="none" spc="0" normalizeH="0" baseline="0" noProof="0" dirty="0" smtClean="0">
                <a:ln>
                  <a:noFill/>
                </a:ln>
                <a:solidFill>
                  <a:schemeClr val="tx1"/>
                </a:solidFill>
                <a:effectLst/>
                <a:uLnTx/>
                <a:uFillTx/>
                <a:latin typeface="+mn-lt"/>
                <a:ea typeface="+mn-ea"/>
                <a:cs typeface="+mn-cs"/>
              </a:rPr>
              <a:t>במשך 150 דקות מצטברות בשבוע לפחות </a:t>
            </a:r>
            <a:r>
              <a:rPr lang="he-IL" sz="2000" kern="0" dirty="0">
                <a:solidFill>
                  <a:srgbClr val="FF0000"/>
                </a:solidFill>
              </a:rPr>
              <a:t>או </a:t>
            </a:r>
            <a:endParaRPr kumimoji="0" lang="he-IL"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fontAlgn="base">
              <a:spcBef>
                <a:spcPct val="20000"/>
              </a:spcBef>
              <a:spcAft>
                <a:spcPct val="0"/>
              </a:spcAft>
              <a:buFont typeface="Wingdings" pitchFamily="2" charset="2"/>
              <a:buChar char="ü"/>
              <a:defRPr/>
            </a:pPr>
            <a:r>
              <a:rPr kumimoji="0" lang="he-IL" sz="2000" b="0" i="0" u="none" strike="noStrike" kern="0" cap="none" spc="0" normalizeH="0" baseline="0" noProof="0" dirty="0" smtClean="0">
                <a:ln>
                  <a:noFill/>
                </a:ln>
                <a:solidFill>
                  <a:schemeClr val="tx1"/>
                </a:solidFill>
                <a:effectLst/>
                <a:uLnTx/>
                <a:uFillTx/>
                <a:latin typeface="+mn-lt"/>
                <a:ea typeface="+mn-ea"/>
                <a:cs typeface="+mn-cs"/>
              </a:rPr>
              <a:t>פעילות גופנית </a:t>
            </a:r>
            <a:r>
              <a:rPr kumimoji="0" lang="he-IL" sz="2000" b="1" i="0" u="none" strike="noStrike" kern="0" cap="none" spc="0" normalizeH="0" baseline="0" noProof="0" dirty="0" smtClean="0">
                <a:ln>
                  <a:noFill/>
                </a:ln>
                <a:solidFill>
                  <a:srgbClr val="0070C0"/>
                </a:solidFill>
                <a:effectLst/>
                <a:uLnTx/>
                <a:uFillTx/>
                <a:latin typeface="+mn-lt"/>
                <a:ea typeface="+mn-ea"/>
                <a:cs typeface="+mn-cs"/>
              </a:rPr>
              <a:t>במאמץ גדול**</a:t>
            </a:r>
            <a:r>
              <a:rPr kumimoji="0" lang="he-IL" sz="2000" b="0" i="0" u="none" strike="noStrike" kern="0" cap="none" spc="0" normalizeH="0" baseline="0" noProof="0" dirty="0" smtClean="0">
                <a:ln>
                  <a:noFill/>
                </a:ln>
                <a:solidFill>
                  <a:srgbClr val="0070C0"/>
                </a:solidFill>
                <a:effectLst/>
                <a:uLnTx/>
                <a:uFillTx/>
                <a:latin typeface="+mn-lt"/>
                <a:ea typeface="+mn-ea"/>
                <a:cs typeface="+mn-cs"/>
              </a:rPr>
              <a:t> </a:t>
            </a:r>
            <a:r>
              <a:rPr kumimoji="0" lang="he-IL" sz="2000" b="0" i="0" u="none" strike="noStrike" kern="0" cap="none" spc="0" normalizeH="0" baseline="0" noProof="0" dirty="0" smtClean="0">
                <a:ln>
                  <a:noFill/>
                </a:ln>
                <a:solidFill>
                  <a:schemeClr val="tx1"/>
                </a:solidFill>
                <a:effectLst/>
                <a:uLnTx/>
                <a:uFillTx/>
                <a:latin typeface="+mn-lt"/>
                <a:ea typeface="+mn-ea"/>
                <a:cs typeface="+mn-cs"/>
              </a:rPr>
              <a:t>במשך 75 דקות מצטברות בשבוע לפחות </a:t>
            </a:r>
            <a:r>
              <a:rPr lang="he-IL" sz="2000" kern="0" dirty="0">
                <a:solidFill>
                  <a:srgbClr val="FF0000"/>
                </a:solidFill>
              </a:rPr>
              <a:t>או </a:t>
            </a:r>
            <a:endParaRPr kumimoji="0" lang="he-IL" sz="2000" b="0" i="0" u="none" strike="noStrike" kern="0" cap="none" spc="0" normalizeH="0" baseline="0" noProof="0" dirty="0" smtClean="0">
              <a:ln>
                <a:noFill/>
              </a:ln>
              <a:solidFill>
                <a:schemeClr val="tx1"/>
              </a:solidFill>
              <a:effectLst/>
              <a:uLnTx/>
              <a:uFillTx/>
              <a:latin typeface="+mn-lt"/>
              <a:ea typeface="+mn-ea"/>
              <a:cs typeface="+mn-cs"/>
            </a:endParaRPr>
          </a:p>
          <a:p>
            <a:pPr marL="109537" marR="0" lvl="0" indent="0" algn="r" defTabSz="914400" rtl="1" eaLnBrk="1" fontAlgn="base" latinLnBrk="0" hangingPunct="1">
              <a:lnSpc>
                <a:spcPct val="100000"/>
              </a:lnSpc>
              <a:spcBef>
                <a:spcPct val="20000"/>
              </a:spcBef>
              <a:spcAft>
                <a:spcPct val="0"/>
              </a:spcAft>
              <a:buClrTx/>
              <a:buSzTx/>
              <a:buFont typeface="Wingdings" pitchFamily="2" charset="2"/>
              <a:buChar char="ü"/>
              <a:tabLst/>
              <a:defRPr/>
            </a:pPr>
            <a:r>
              <a:rPr lang="he-IL" sz="2000" kern="0" dirty="0" smtClean="0">
                <a:latin typeface="+mn-lt"/>
                <a:cs typeface="+mn-cs"/>
              </a:rPr>
              <a:t> </a:t>
            </a:r>
            <a:r>
              <a:rPr lang="he-IL" sz="2000" b="1" dirty="0" smtClean="0">
                <a:solidFill>
                  <a:srgbClr val="0070C0"/>
                </a:solidFill>
              </a:rPr>
              <a:t>שילוב***</a:t>
            </a:r>
            <a:r>
              <a:rPr lang="he-IL" sz="2000" dirty="0" smtClean="0"/>
              <a:t> של פעילות גופנית במאמץ מתון ופעילות גופנית במאמץ גדול</a:t>
            </a:r>
          </a:p>
          <a:p>
            <a:pPr marL="109537" marR="0" lvl="0" indent="0" algn="r" defTabSz="914400" rtl="1" eaLnBrk="1" fontAlgn="base" latinLnBrk="0" hangingPunct="1">
              <a:lnSpc>
                <a:spcPct val="100000"/>
              </a:lnSpc>
              <a:spcBef>
                <a:spcPct val="20000"/>
              </a:spcBef>
              <a:spcAft>
                <a:spcPct val="0"/>
              </a:spcAft>
              <a:buClrTx/>
              <a:buSzTx/>
              <a:tabLst/>
              <a:defRPr/>
            </a:pPr>
            <a:endParaRPr lang="he-IL" sz="2000" dirty="0" smtClean="0"/>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sz="1900" b="1" i="0" u="none" strike="noStrike" kern="0" cap="none" spc="0" normalizeH="0" baseline="0" noProof="0" dirty="0" smtClean="0">
                <a:ln>
                  <a:noFill/>
                </a:ln>
                <a:solidFill>
                  <a:srgbClr val="0070C0"/>
                </a:solidFill>
                <a:effectLst/>
                <a:uLnTx/>
                <a:uFillTx/>
                <a:latin typeface="+mn-lt"/>
                <a:ea typeface="+mn-ea"/>
                <a:cs typeface="+mn-cs"/>
              </a:rPr>
              <a:t>*     </a:t>
            </a:r>
            <a:r>
              <a:rPr kumimoji="0" lang="he-IL" b="0" i="0" u="none" strike="noStrike" kern="0" cap="none" spc="0" normalizeH="0" baseline="0" noProof="0" dirty="0" smtClean="0">
                <a:ln>
                  <a:noFill/>
                </a:ln>
                <a:solidFill>
                  <a:schemeClr val="tx1"/>
                </a:solidFill>
                <a:effectLst/>
                <a:uLnTx/>
                <a:uFillTx/>
                <a:latin typeface="+mn-lt"/>
                <a:ea typeface="+mn-ea"/>
                <a:cs typeface="+mn-cs"/>
              </a:rPr>
              <a:t>עלייה בינונית בקצב הנשימה ובפעימות הלב, תחושת חום והזעה קלה </a:t>
            </a:r>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b="0" i="0" u="none" strike="noStrike" kern="0" cap="none" spc="0" normalizeH="0" baseline="0" noProof="0" dirty="0" smtClean="0">
                <a:ln>
                  <a:noFill/>
                </a:ln>
                <a:solidFill>
                  <a:srgbClr val="0070C0"/>
                </a:solidFill>
                <a:effectLst/>
                <a:uLnTx/>
                <a:uFillTx/>
                <a:latin typeface="+mn-lt"/>
                <a:ea typeface="+mn-ea"/>
                <a:cs typeface="+mn-cs"/>
              </a:rPr>
              <a:t>**    </a:t>
            </a:r>
            <a:r>
              <a:rPr kumimoji="0" lang="he-IL" b="0" i="0" u="none" strike="noStrike" kern="0" cap="none" spc="0" normalizeH="0" baseline="0" noProof="0" dirty="0" smtClean="0">
                <a:ln>
                  <a:noFill/>
                </a:ln>
                <a:solidFill>
                  <a:schemeClr val="tx1"/>
                </a:solidFill>
                <a:effectLst/>
                <a:uLnTx/>
                <a:uFillTx/>
                <a:latin typeface="+mn-lt"/>
                <a:ea typeface="+mn-ea"/>
                <a:cs typeface="+mn-cs"/>
              </a:rPr>
              <a:t>עלייה גדולה בקצב הנשימה ובפעימות הלב, תחושת חום והזעה מרובה</a:t>
            </a:r>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b="0" i="0" u="none" strike="noStrike" kern="0" cap="none" spc="0" normalizeH="0" baseline="0" noProof="0" dirty="0" smtClean="0">
                <a:ln>
                  <a:noFill/>
                </a:ln>
                <a:solidFill>
                  <a:srgbClr val="0070C0"/>
                </a:solidFill>
                <a:effectLst/>
                <a:uLnTx/>
                <a:uFillTx/>
                <a:latin typeface="+mn-lt"/>
                <a:ea typeface="+mn-ea"/>
                <a:cs typeface="+mn-cs"/>
              </a:rPr>
              <a:t>***</a:t>
            </a:r>
            <a:r>
              <a:rPr kumimoji="0" lang="en-US" b="0" i="0" u="none" strike="noStrike" kern="0" cap="none" spc="0" normalizeH="0" baseline="0" noProof="0" dirty="0" smtClean="0">
                <a:ln>
                  <a:noFill/>
                </a:ln>
                <a:solidFill>
                  <a:srgbClr val="0070C0"/>
                </a:solidFill>
                <a:effectLst/>
                <a:uLnTx/>
                <a:uFillTx/>
                <a:latin typeface="+mn-lt"/>
                <a:ea typeface="+mn-ea"/>
                <a:cs typeface="+mn-cs"/>
              </a:rPr>
              <a:t> </a:t>
            </a:r>
            <a:r>
              <a:rPr kumimoji="0" lang="he-IL" b="0" i="0" u="none" strike="noStrike" kern="0" cap="none" spc="0" normalizeH="0" baseline="0" noProof="0" dirty="0" smtClean="0">
                <a:ln>
                  <a:noFill/>
                </a:ln>
                <a:solidFill>
                  <a:srgbClr val="0070C0"/>
                </a:solidFill>
                <a:effectLst/>
                <a:uLnTx/>
                <a:uFillTx/>
                <a:latin typeface="+mn-lt"/>
                <a:ea typeface="+mn-ea"/>
                <a:cs typeface="+mn-cs"/>
              </a:rPr>
              <a:t>  </a:t>
            </a:r>
            <a:r>
              <a:rPr kumimoji="0" lang="he-IL" b="0" i="0" u="none" strike="noStrike" kern="0" cap="none" spc="0" normalizeH="0" baseline="0" noProof="0" dirty="0" smtClean="0">
                <a:ln>
                  <a:noFill/>
                </a:ln>
                <a:solidFill>
                  <a:schemeClr val="tx1"/>
                </a:solidFill>
                <a:effectLst/>
                <a:uLnTx/>
                <a:uFillTx/>
                <a:latin typeface="+mn-lt"/>
                <a:ea typeface="+mn-ea"/>
                <a:cs typeface="+mn-cs"/>
              </a:rPr>
              <a:t>דקה אחת של פעילות גופנית במאמץ גדול מתורגמת לשתי דקות פעילות  גופנית במאמץ        </a:t>
            </a:r>
            <a:r>
              <a:rPr kumimoji="0" lang="he-IL" b="0" i="0" u="none" strike="noStrike" kern="0" cap="none" spc="0" normalizeH="0" noProof="0" dirty="0" smtClean="0">
                <a:ln>
                  <a:noFill/>
                </a:ln>
                <a:solidFill>
                  <a:schemeClr val="tx1"/>
                </a:solidFill>
                <a:effectLst/>
                <a:uLnTx/>
                <a:uFillTx/>
                <a:latin typeface="+mn-lt"/>
                <a:ea typeface="+mn-ea"/>
                <a:cs typeface="+mn-cs"/>
              </a:rPr>
              <a:t>   	</a:t>
            </a:r>
            <a:r>
              <a:rPr lang="he-IL" kern="0" dirty="0" smtClean="0"/>
              <a:t>מ</a:t>
            </a:r>
            <a:r>
              <a:rPr kumimoji="0" lang="he-IL" b="0" i="0" u="none" strike="noStrike" kern="0" cap="none" spc="0" normalizeH="0" baseline="0" noProof="0" dirty="0" smtClean="0">
                <a:ln>
                  <a:noFill/>
                </a:ln>
                <a:solidFill>
                  <a:schemeClr val="tx1"/>
                </a:solidFill>
                <a:effectLst/>
                <a:uLnTx/>
                <a:uFillTx/>
                <a:latin typeface="+mn-lt"/>
                <a:ea typeface="+mn-ea"/>
                <a:cs typeface="+mn-cs"/>
              </a:rPr>
              <a:t>תון</a:t>
            </a: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מציין מיקום תוכן 2"/>
          <p:cNvSpPr txBox="1">
            <a:spLocks/>
          </p:cNvSpPr>
          <p:nvPr/>
        </p:nvSpPr>
        <p:spPr>
          <a:xfrm>
            <a:off x="0" y="3892475"/>
            <a:ext cx="8929688" cy="565720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None/>
              <a:defRPr/>
            </a:pPr>
            <a:endParaRPr lang="en-US" sz="2000" kern="0" dirty="0"/>
          </a:p>
          <a:p>
            <a:endParaRPr lang="he-IL" sz="2000" dirty="0" smtClean="0">
              <a:latin typeface="David" pitchFamily="34" charset="-79"/>
            </a:endParaRPr>
          </a:p>
        </p:txBody>
      </p:sp>
      <p:sp>
        <p:nvSpPr>
          <p:cNvPr id="12" name="מציין מיקום תוכן 1"/>
          <p:cNvSpPr txBox="1">
            <a:spLocks/>
          </p:cNvSpPr>
          <p:nvPr/>
        </p:nvSpPr>
        <p:spPr>
          <a:xfrm>
            <a:off x="5165" y="4221088"/>
            <a:ext cx="8924523" cy="1872208"/>
          </a:xfrm>
          <a:prstGeom prst="rect">
            <a:avLst/>
          </a:prstGeom>
        </p:spPr>
        <p:txBody>
          <a:bodyPr/>
          <a:lstStyle/>
          <a:p>
            <a:pPr marL="109537" marR="0" lvl="0" indent="0" algn="r" defTabSz="914400" rtl="1" eaLnBrk="0" fontAlgn="base" latinLnBrk="0" hangingPunct="0">
              <a:lnSpc>
                <a:spcPct val="100000"/>
              </a:lnSpc>
              <a:spcBef>
                <a:spcPct val="20000"/>
              </a:spcBef>
              <a:spcAft>
                <a:spcPct val="0"/>
              </a:spcAft>
              <a:buClrTx/>
              <a:buSzTx/>
              <a:buFont typeface="Arial" pitchFamily="34" charset="0"/>
              <a:buNone/>
              <a:tabLst/>
              <a:defRPr/>
            </a:pPr>
            <a:endParaRPr kumimoji="0" lang="he-IL"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35496" y="5713344"/>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8</a:t>
            </a:fld>
            <a:endParaRPr lang="he-IL" dirty="0"/>
          </a:p>
        </p:txBody>
      </p:sp>
    </p:spTree>
    <p:extLst>
      <p:ext uri="{BB962C8B-B14F-4D97-AF65-F5344CB8AC3E}">
        <p14:creationId xmlns:p14="http://schemas.microsoft.com/office/powerpoint/2010/main" val="286723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9</a:t>
            </a:fld>
            <a:endParaRPr lang="he-IL" dirty="0"/>
          </a:p>
        </p:txBody>
      </p:sp>
      <p:grpSp>
        <p:nvGrpSpPr>
          <p:cNvPr id="3" name="Group 2"/>
          <p:cNvGrpSpPr/>
          <p:nvPr/>
        </p:nvGrpSpPr>
        <p:grpSpPr>
          <a:xfrm>
            <a:off x="129722" y="116632"/>
            <a:ext cx="8712968" cy="850641"/>
            <a:chOff x="57714" y="116632"/>
            <a:chExt cx="8712968" cy="850641"/>
          </a:xfrm>
        </p:grpSpPr>
        <p:sp>
          <p:nvSpPr>
            <p:cNvPr id="15" name="מלבן מעוגל 14"/>
            <p:cNvSpPr/>
            <p:nvPr/>
          </p:nvSpPr>
          <p:spPr>
            <a:xfrm>
              <a:off x="57714" y="116632"/>
              <a:ext cx="8712968" cy="850641"/>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1520" y="280342"/>
              <a:ext cx="8424936" cy="523220"/>
            </a:xfrm>
            <a:prstGeom prst="rect">
              <a:avLst/>
            </a:prstGeom>
            <a:noFill/>
            <a:ln>
              <a:noFill/>
            </a:ln>
          </p:spPr>
          <p:txBody>
            <a:bodyPr wrap="square" rtlCol="1">
              <a:spAutoFit/>
            </a:bodyPr>
            <a:lstStyle/>
            <a:p>
              <a:pPr algn="ctr"/>
              <a:r>
                <a:rPr lang="he-IL" sz="2800" b="1" dirty="0">
                  <a:solidFill>
                    <a:schemeClr val="bg1"/>
                  </a:solidFill>
                </a:rPr>
                <a:t>התועלת </a:t>
              </a:r>
              <a:r>
                <a:rPr lang="he-IL" sz="2800" b="1" dirty="0" smtClean="0">
                  <a:solidFill>
                    <a:schemeClr val="bg1"/>
                  </a:solidFill>
                </a:rPr>
                <a:t>עבורנו, העובדים</a:t>
              </a:r>
              <a:endParaRPr lang="he-IL" sz="2800" dirty="0">
                <a:solidFill>
                  <a:schemeClr val="bg1"/>
                </a:solidFill>
              </a:endParaRPr>
            </a:p>
          </p:txBody>
        </p:sp>
      </p:grpSp>
      <p:sp>
        <p:nvSpPr>
          <p:cNvPr id="2" name="Rounded Rectangle 1"/>
          <p:cNvSpPr/>
          <p:nvPr/>
        </p:nvSpPr>
        <p:spPr>
          <a:xfrm>
            <a:off x="3347864" y="1268761"/>
            <a:ext cx="5652628" cy="288032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buFont typeface="Arial" pitchFamily="34" charset="0"/>
              <a:buChar char="•"/>
            </a:pPr>
            <a:r>
              <a:rPr lang="he-IL" sz="2400" dirty="0">
                <a:solidFill>
                  <a:srgbClr val="CC00CC"/>
                </a:solidFill>
              </a:rPr>
              <a:t>הגברת רווחת </a:t>
            </a:r>
            <a:r>
              <a:rPr lang="he-IL" sz="2400" dirty="0" smtClean="0">
                <a:solidFill>
                  <a:srgbClr val="CC00CC"/>
                </a:solidFill>
              </a:rPr>
              <a:t>העובד</a:t>
            </a:r>
          </a:p>
          <a:p>
            <a:pPr marL="342900" lvl="0" indent="-342900">
              <a:buFont typeface="Arial" pitchFamily="34" charset="0"/>
              <a:buChar char="•"/>
            </a:pPr>
            <a:r>
              <a:rPr lang="he-IL" sz="2400" dirty="0" smtClean="0">
                <a:solidFill>
                  <a:schemeClr val="tx2"/>
                </a:solidFill>
              </a:rPr>
              <a:t>ירידה </a:t>
            </a:r>
            <a:r>
              <a:rPr lang="he-IL" sz="2400" dirty="0">
                <a:solidFill>
                  <a:schemeClr val="tx2"/>
                </a:solidFill>
              </a:rPr>
              <a:t>בתחלואה והסיכון לתחלואה </a:t>
            </a:r>
            <a:r>
              <a:rPr lang="he-IL" sz="2400" dirty="0" smtClean="0">
                <a:solidFill>
                  <a:schemeClr val="tx2"/>
                </a:solidFill>
              </a:rPr>
              <a:t>כרונית</a:t>
            </a:r>
          </a:p>
          <a:p>
            <a:pPr marL="342900" lvl="0" indent="-342900">
              <a:buFont typeface="Arial" pitchFamily="34" charset="0"/>
              <a:buChar char="•"/>
            </a:pPr>
            <a:r>
              <a:rPr lang="he-IL" sz="2400" dirty="0" smtClean="0">
                <a:solidFill>
                  <a:srgbClr val="CC00CC"/>
                </a:solidFill>
              </a:rPr>
              <a:t>שיפור </a:t>
            </a:r>
            <a:r>
              <a:rPr lang="he-IL" sz="2400" dirty="0">
                <a:solidFill>
                  <a:srgbClr val="CC00CC"/>
                </a:solidFill>
              </a:rPr>
              <a:t>בבריאות פיזית ונפשית </a:t>
            </a:r>
            <a:endParaRPr lang="he-IL" sz="2400" dirty="0" smtClean="0">
              <a:solidFill>
                <a:srgbClr val="CC00CC"/>
              </a:solidFill>
            </a:endParaRPr>
          </a:p>
          <a:p>
            <a:pPr marL="342900" lvl="0" indent="-342900">
              <a:buFont typeface="Arial" pitchFamily="34" charset="0"/>
              <a:buChar char="•"/>
            </a:pPr>
            <a:r>
              <a:rPr lang="he-IL" sz="2400" dirty="0" smtClean="0">
                <a:solidFill>
                  <a:schemeClr val="tx2"/>
                </a:solidFill>
              </a:rPr>
              <a:t>סביבת </a:t>
            </a:r>
            <a:r>
              <a:rPr lang="he-IL" sz="2400" dirty="0">
                <a:solidFill>
                  <a:schemeClr val="tx2"/>
                </a:solidFill>
              </a:rPr>
              <a:t>עבודה פיזית וחברתית נעימה </a:t>
            </a:r>
            <a:r>
              <a:rPr lang="he-IL" sz="2400" dirty="0" smtClean="0">
                <a:solidFill>
                  <a:schemeClr val="tx2"/>
                </a:solidFill>
              </a:rPr>
              <a:t>התומכת </a:t>
            </a:r>
            <a:r>
              <a:rPr lang="he-IL" sz="2400" dirty="0">
                <a:solidFill>
                  <a:schemeClr val="tx2"/>
                </a:solidFill>
              </a:rPr>
              <a:t>בבריאות ובטיחות </a:t>
            </a:r>
            <a:r>
              <a:rPr lang="he-IL" sz="2400" dirty="0" smtClean="0">
                <a:solidFill>
                  <a:schemeClr val="tx2"/>
                </a:solidFill>
              </a:rPr>
              <a:t>הפרט</a:t>
            </a:r>
          </a:p>
          <a:p>
            <a:pPr marL="342900" lvl="0" indent="-342900">
              <a:buFont typeface="Arial" pitchFamily="34" charset="0"/>
              <a:buChar char="•"/>
            </a:pPr>
            <a:r>
              <a:rPr lang="he-IL" sz="2400" dirty="0" smtClean="0">
                <a:solidFill>
                  <a:srgbClr val="CC00CC"/>
                </a:solidFill>
              </a:rPr>
              <a:t>שיפור </a:t>
            </a:r>
            <a:r>
              <a:rPr lang="he-IL" sz="2400" dirty="0">
                <a:solidFill>
                  <a:srgbClr val="CC00CC"/>
                </a:solidFill>
              </a:rPr>
              <a:t>שביעות הרצון ממקום העבודה </a:t>
            </a:r>
            <a:endParaRPr lang="en-US" sz="2400" dirty="0">
              <a:solidFill>
                <a:srgbClr val="CC00CC"/>
              </a:solidFill>
            </a:endParaRPr>
          </a:p>
        </p:txBody>
      </p:sp>
      <p:sp>
        <p:nvSpPr>
          <p:cNvPr id="18" name="Rounded Rectangle 17"/>
          <p:cNvSpPr/>
          <p:nvPr/>
        </p:nvSpPr>
        <p:spPr>
          <a:xfrm>
            <a:off x="140944" y="2704119"/>
            <a:ext cx="3002118" cy="2808312"/>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t>בתכנית ארגונית לקידום בריאות העובד הארגון מעמיד את העובד במרכז</a:t>
            </a:r>
          </a:p>
        </p:txBody>
      </p:sp>
      <p:pic>
        <p:nvPicPr>
          <p:cNvPr id="14" name="Picture 5" descr="C:\Users\Owner\Documents\BUSINESS\משרד הבריאות חיים פעילים ובריאים\קריאיטיב\שפת מותג\פורמט למצגת אפשריבריא\PPT_FOOTER_lavan.png"/>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9</a:t>
            </a:fld>
            <a:endParaRPr lang="he-IL" dirty="0"/>
          </a:p>
        </p:txBody>
      </p:sp>
      <p:sp>
        <p:nvSpPr>
          <p:cNvPr id="12" name="Rectangle 1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smtClean="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5618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7734</TotalTime>
  <Words>1126</Words>
  <Application>Microsoft Office PowerPoint</Application>
  <PresentationFormat>On-screen Show (4:3)</PresentationFormat>
  <Paragraphs>188</Paragraphs>
  <Slides>18</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David</vt:lpstr>
      <vt:lpstr>Times New Roman</vt:lpstr>
      <vt:lpstr>Wingdings</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Nathan Stolero</cp:lastModifiedBy>
  <cp:revision>543</cp:revision>
  <dcterms:created xsi:type="dcterms:W3CDTF">2013-09-23T12:48:08Z</dcterms:created>
  <dcterms:modified xsi:type="dcterms:W3CDTF">2015-03-29T14:17:00Z</dcterms:modified>
</cp:coreProperties>
</file>