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33" r:id="rId2"/>
    <p:sldId id="268" r:id="rId3"/>
    <p:sldId id="465" r:id="rId4"/>
    <p:sldId id="554" r:id="rId5"/>
    <p:sldId id="583" r:id="rId6"/>
    <p:sldId id="571" r:id="rId7"/>
    <p:sldId id="576" r:id="rId8"/>
    <p:sldId id="578" r:id="rId9"/>
    <p:sldId id="579" r:id="rId10"/>
    <p:sldId id="449" r:id="rId11"/>
    <p:sldId id="581" r:id="rId12"/>
    <p:sldId id="565" r:id="rId13"/>
    <p:sldId id="560" r:id="rId14"/>
    <p:sldId id="582" r:id="rId15"/>
    <p:sldId id="561" r:id="rId16"/>
    <p:sldId id="566" r:id="rId17"/>
    <p:sldId id="564" r:id="rId18"/>
    <p:sldId id="563" r:id="rId1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29256A"/>
    <a:srgbClr val="003300"/>
    <a:srgbClr val="FFFFFF"/>
    <a:srgbClr val="009500"/>
    <a:srgbClr val="000099"/>
    <a:srgbClr val="008000"/>
    <a:srgbClr val="C00000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89117" autoAdjust="0"/>
  </p:normalViewPr>
  <p:slideViewPr>
    <p:cSldViewPr>
      <p:cViewPr varScale="1">
        <p:scale>
          <a:sx n="73" d="100"/>
          <a:sy n="73" d="100"/>
        </p:scale>
        <p:origin x="10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084DBF-80D3-4628-81D7-59F05CA3CAB7}" type="doc">
      <dgm:prSet loTypeId="urn:microsoft.com/office/officeart/2005/8/layout/vList4#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C0F566B7-034C-4BF5-9FC3-89F2E88BC684}">
      <dgm:prSet custT="1"/>
      <dgm:spPr/>
      <dgm:t>
        <a:bodyPr/>
        <a:lstStyle/>
        <a:p>
          <a:pPr algn="ctr" rtl="1"/>
          <a:r>
            <a:rPr lang="he-IL" sz="2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הצגת המדריך: </a:t>
          </a:r>
        </a:p>
        <a:p>
          <a:pPr algn="ctr" rtl="1"/>
          <a:r>
            <a:rPr lang="he-IL" sz="2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אפשריבריא בעבודה </a:t>
          </a:r>
          <a:endParaRPr lang="he-IL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4468B-3BD0-48DC-9F1F-CF1E51397808}" type="parTrans" cxnId="{10027AFD-E99B-49CF-836F-08E2D35E5EDA}">
      <dgm:prSet/>
      <dgm:spPr/>
      <dgm:t>
        <a:bodyPr/>
        <a:lstStyle/>
        <a:p>
          <a:pPr rtl="1"/>
          <a:endParaRPr lang="he-IL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4C0A8D-E6B1-49DC-B6EC-74E129BB4D3E}" type="sibTrans" cxnId="{10027AFD-E99B-49CF-836F-08E2D35E5EDA}">
      <dgm:prSet/>
      <dgm:spPr/>
      <dgm:t>
        <a:bodyPr/>
        <a:lstStyle/>
        <a:p>
          <a:pPr rtl="1"/>
          <a:endParaRPr lang="he-IL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105E2E-7F12-4C02-902A-A248FE1594C3}">
      <dgm:prSet custT="1"/>
      <dgm:spPr/>
      <dgm:t>
        <a:bodyPr/>
        <a:lstStyle/>
        <a:p>
          <a:pPr algn="ctr" rtl="1"/>
          <a:r>
            <a:rPr lang="he-IL" sz="2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הרקע המדעי:</a:t>
          </a:r>
        </a:p>
        <a:p>
          <a:pPr algn="ctr" rtl="1"/>
          <a:r>
            <a:rPr lang="he-IL" sz="2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חיים פעילים ובריאים וקידום בריאות בעבודה</a:t>
          </a:r>
          <a:endParaRPr lang="he-IL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D9EFD6-B488-4035-803C-35B780B17275}" type="parTrans" cxnId="{46A88A23-3C62-4CB6-A8DE-201667CD1585}">
      <dgm:prSet/>
      <dgm:spPr/>
      <dgm:t>
        <a:bodyPr/>
        <a:lstStyle/>
        <a:p>
          <a:pPr rtl="1"/>
          <a:endParaRPr lang="he-IL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3F8B50-2ADB-4C3F-8814-0E608009B3FA}" type="sibTrans" cxnId="{46A88A23-3C62-4CB6-A8DE-201667CD1585}">
      <dgm:prSet/>
      <dgm:spPr/>
      <dgm:t>
        <a:bodyPr/>
        <a:lstStyle/>
        <a:p>
          <a:pPr rtl="1"/>
          <a:endParaRPr lang="he-IL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D85E82-621B-425F-ADC3-085D4A208538}" type="pres">
      <dgm:prSet presAssocID="{BB084DBF-80D3-4628-81D7-59F05CA3CAB7}" presName="linear" presStyleCnt="0">
        <dgm:presLayoutVars>
          <dgm:dir/>
          <dgm:resizeHandles val="exact"/>
        </dgm:presLayoutVars>
      </dgm:prSet>
      <dgm:spPr/>
    </dgm:pt>
    <dgm:pt modelId="{31C54A52-1EB6-414F-BFF8-3EA5ADCF90E1}" type="pres">
      <dgm:prSet presAssocID="{03105E2E-7F12-4C02-902A-A248FE1594C3}" presName="comp" presStyleCnt="0"/>
      <dgm:spPr/>
    </dgm:pt>
    <dgm:pt modelId="{490458F0-D740-49CD-B210-C60F6BEB38AF}" type="pres">
      <dgm:prSet presAssocID="{03105E2E-7F12-4C02-902A-A248FE1594C3}" presName="box" presStyleLbl="node1" presStyleIdx="0" presStyleCnt="2" custScaleX="86936" custLinFactNeighborX="515"/>
      <dgm:spPr/>
    </dgm:pt>
    <dgm:pt modelId="{BAAA12C3-3716-4EF5-8188-7D45E84A8D51}" type="pres">
      <dgm:prSet presAssocID="{03105E2E-7F12-4C02-902A-A248FE1594C3}" presName="img" presStyleLbl="fgImgPlace1" presStyleIdx="0" presStyleCnt="2"/>
      <dgm:spPr>
        <a:noFill/>
      </dgm:spPr>
    </dgm:pt>
    <dgm:pt modelId="{B8A8B99A-D114-48C0-928B-19F75DDF605A}" type="pres">
      <dgm:prSet presAssocID="{03105E2E-7F12-4C02-902A-A248FE1594C3}" presName="text" presStyleLbl="node1" presStyleIdx="0" presStyleCnt="2">
        <dgm:presLayoutVars>
          <dgm:bulletEnabled val="1"/>
        </dgm:presLayoutVars>
      </dgm:prSet>
      <dgm:spPr/>
    </dgm:pt>
    <dgm:pt modelId="{094690E1-8CC9-4E39-92FD-62898A5EB7AE}" type="pres">
      <dgm:prSet presAssocID="{423F8B50-2ADB-4C3F-8814-0E608009B3FA}" presName="spacer" presStyleCnt="0"/>
      <dgm:spPr/>
    </dgm:pt>
    <dgm:pt modelId="{C0638323-1B69-499B-B539-C5B72EDFBF96}" type="pres">
      <dgm:prSet presAssocID="{C0F566B7-034C-4BF5-9FC3-89F2E88BC684}" presName="comp" presStyleCnt="0"/>
      <dgm:spPr/>
    </dgm:pt>
    <dgm:pt modelId="{A112C6AD-5CEF-48E5-927F-D07D66927CE6}" type="pres">
      <dgm:prSet presAssocID="{C0F566B7-034C-4BF5-9FC3-89F2E88BC684}" presName="box" presStyleLbl="node1" presStyleIdx="1" presStyleCnt="2" custScaleX="86658"/>
      <dgm:spPr/>
    </dgm:pt>
    <dgm:pt modelId="{4DED7DD5-3346-4CE6-90A4-D720365616AE}" type="pres">
      <dgm:prSet presAssocID="{C0F566B7-034C-4BF5-9FC3-89F2E88BC684}" presName="img" presStyleLbl="fgImgPlace1" presStyleIdx="1" presStyleCnt="2"/>
      <dgm:spPr>
        <a:noFill/>
      </dgm:spPr>
    </dgm:pt>
    <dgm:pt modelId="{E1BA0E3D-E0E1-40C4-A606-93251087FD01}" type="pres">
      <dgm:prSet presAssocID="{C0F566B7-034C-4BF5-9FC3-89F2E88BC684}" presName="text" presStyleLbl="node1" presStyleIdx="1" presStyleCnt="2">
        <dgm:presLayoutVars>
          <dgm:bulletEnabled val="1"/>
        </dgm:presLayoutVars>
      </dgm:prSet>
      <dgm:spPr/>
    </dgm:pt>
  </dgm:ptLst>
  <dgm:cxnLst>
    <dgm:cxn modelId="{46A88A23-3C62-4CB6-A8DE-201667CD1585}" srcId="{BB084DBF-80D3-4628-81D7-59F05CA3CAB7}" destId="{03105E2E-7F12-4C02-902A-A248FE1594C3}" srcOrd="0" destOrd="0" parTransId="{C4D9EFD6-B488-4035-803C-35B780B17275}" sibTransId="{423F8B50-2ADB-4C3F-8814-0E608009B3FA}"/>
    <dgm:cxn modelId="{C9EF992C-B624-4619-BCFB-E0119AA7DA48}" type="presOf" srcId="{C0F566B7-034C-4BF5-9FC3-89F2E88BC684}" destId="{A112C6AD-5CEF-48E5-927F-D07D66927CE6}" srcOrd="0" destOrd="0" presId="urn:microsoft.com/office/officeart/2005/8/layout/vList4#1"/>
    <dgm:cxn modelId="{FB462A9F-ED04-4AB5-9674-BE796D13D10F}" type="presOf" srcId="{03105E2E-7F12-4C02-902A-A248FE1594C3}" destId="{B8A8B99A-D114-48C0-928B-19F75DDF605A}" srcOrd="1" destOrd="0" presId="urn:microsoft.com/office/officeart/2005/8/layout/vList4#1"/>
    <dgm:cxn modelId="{B2662FBB-EE69-492F-AB00-3E52359F7A70}" type="presOf" srcId="{BB084DBF-80D3-4628-81D7-59F05CA3CAB7}" destId="{3AD85E82-621B-425F-ADC3-085D4A208538}" srcOrd="0" destOrd="0" presId="urn:microsoft.com/office/officeart/2005/8/layout/vList4#1"/>
    <dgm:cxn modelId="{4E2600E6-8851-43DB-A65F-A1A802DC3212}" type="presOf" srcId="{03105E2E-7F12-4C02-902A-A248FE1594C3}" destId="{490458F0-D740-49CD-B210-C60F6BEB38AF}" srcOrd="0" destOrd="0" presId="urn:microsoft.com/office/officeart/2005/8/layout/vList4#1"/>
    <dgm:cxn modelId="{10027AFD-E99B-49CF-836F-08E2D35E5EDA}" srcId="{BB084DBF-80D3-4628-81D7-59F05CA3CAB7}" destId="{C0F566B7-034C-4BF5-9FC3-89F2E88BC684}" srcOrd="1" destOrd="0" parTransId="{2614468B-3BD0-48DC-9F1F-CF1E51397808}" sibTransId="{014C0A8D-E6B1-49DC-B6EC-74E129BB4D3E}"/>
    <dgm:cxn modelId="{A90404FE-9D74-4D34-A0E9-AD741E22EF39}" type="presOf" srcId="{C0F566B7-034C-4BF5-9FC3-89F2E88BC684}" destId="{E1BA0E3D-E0E1-40C4-A606-93251087FD01}" srcOrd="1" destOrd="0" presId="urn:microsoft.com/office/officeart/2005/8/layout/vList4#1"/>
    <dgm:cxn modelId="{14410EED-F8D3-4F02-A76D-DCA351DF80FE}" type="presParOf" srcId="{3AD85E82-621B-425F-ADC3-085D4A208538}" destId="{31C54A52-1EB6-414F-BFF8-3EA5ADCF90E1}" srcOrd="0" destOrd="0" presId="urn:microsoft.com/office/officeart/2005/8/layout/vList4#1"/>
    <dgm:cxn modelId="{0CA47B45-36B0-43A6-AE15-2E898D2B56D5}" type="presParOf" srcId="{31C54A52-1EB6-414F-BFF8-3EA5ADCF90E1}" destId="{490458F0-D740-49CD-B210-C60F6BEB38AF}" srcOrd="0" destOrd="0" presId="urn:microsoft.com/office/officeart/2005/8/layout/vList4#1"/>
    <dgm:cxn modelId="{3C7C01F9-44E4-44D1-B232-522F282EC9BF}" type="presParOf" srcId="{31C54A52-1EB6-414F-BFF8-3EA5ADCF90E1}" destId="{BAAA12C3-3716-4EF5-8188-7D45E84A8D51}" srcOrd="1" destOrd="0" presId="urn:microsoft.com/office/officeart/2005/8/layout/vList4#1"/>
    <dgm:cxn modelId="{A171B03D-3244-40B7-A229-883408D8E4C5}" type="presParOf" srcId="{31C54A52-1EB6-414F-BFF8-3EA5ADCF90E1}" destId="{B8A8B99A-D114-48C0-928B-19F75DDF605A}" srcOrd="2" destOrd="0" presId="urn:microsoft.com/office/officeart/2005/8/layout/vList4#1"/>
    <dgm:cxn modelId="{79DD681C-E924-47D4-878C-B515F0D22499}" type="presParOf" srcId="{3AD85E82-621B-425F-ADC3-085D4A208538}" destId="{094690E1-8CC9-4E39-92FD-62898A5EB7AE}" srcOrd="1" destOrd="0" presId="urn:microsoft.com/office/officeart/2005/8/layout/vList4#1"/>
    <dgm:cxn modelId="{83C4AC02-9596-4640-8C7D-E1E13F47240B}" type="presParOf" srcId="{3AD85E82-621B-425F-ADC3-085D4A208538}" destId="{C0638323-1B69-499B-B539-C5B72EDFBF96}" srcOrd="2" destOrd="0" presId="urn:microsoft.com/office/officeart/2005/8/layout/vList4#1"/>
    <dgm:cxn modelId="{0B7E2B4E-196E-4470-940F-B104C4AFF489}" type="presParOf" srcId="{C0638323-1B69-499B-B539-C5B72EDFBF96}" destId="{A112C6AD-5CEF-48E5-927F-D07D66927CE6}" srcOrd="0" destOrd="0" presId="urn:microsoft.com/office/officeart/2005/8/layout/vList4#1"/>
    <dgm:cxn modelId="{345E60CD-A40E-4377-AE2F-1A1A32996145}" type="presParOf" srcId="{C0638323-1B69-499B-B539-C5B72EDFBF96}" destId="{4DED7DD5-3346-4CE6-90A4-D720365616AE}" srcOrd="1" destOrd="0" presId="urn:microsoft.com/office/officeart/2005/8/layout/vList4#1"/>
    <dgm:cxn modelId="{8F09B525-3318-4FBB-A1D4-2C4BD27E4C0C}" type="presParOf" srcId="{C0638323-1B69-499B-B539-C5B72EDFBF96}" destId="{E1BA0E3D-E0E1-40C4-A606-93251087FD01}" srcOrd="2" destOrd="0" presId="urn:microsoft.com/office/officeart/2005/8/layout/vList4#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458F0-D740-49CD-B210-C60F6BEB38AF}">
      <dsp:nvSpPr>
        <dsp:cNvPr id="0" name=""/>
        <dsp:cNvSpPr/>
      </dsp:nvSpPr>
      <dsp:spPr>
        <a:xfrm>
          <a:off x="648090" y="0"/>
          <a:ext cx="6301232" cy="1988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הרקע המדעי:</a:t>
          </a:r>
        </a:p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חיים פעילים ובריאים וקידום בריאות בעבודה</a:t>
          </a:r>
          <a:endParaRPr lang="he-IL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1181" y="0"/>
        <a:ext cx="4868141" cy="1988180"/>
      </dsp:txXfrm>
    </dsp:sp>
    <dsp:sp modelId="{BAAA12C3-3716-4EF5-8188-7D45E84A8D51}">
      <dsp:nvSpPr>
        <dsp:cNvPr id="0" name=""/>
        <dsp:cNvSpPr/>
      </dsp:nvSpPr>
      <dsp:spPr>
        <a:xfrm>
          <a:off x="336132" y="198818"/>
          <a:ext cx="1449625" cy="1590544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12C6AD-5CEF-48E5-927F-D07D66927CE6}">
      <dsp:nvSpPr>
        <dsp:cNvPr id="0" name=""/>
        <dsp:cNvSpPr/>
      </dsp:nvSpPr>
      <dsp:spPr>
        <a:xfrm>
          <a:off x="625874" y="2186998"/>
          <a:ext cx="6281082" cy="1988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הצגת המדריך: </a:t>
          </a:r>
        </a:p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2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אפשריבריא בעבודה </a:t>
          </a:r>
          <a:endParaRPr lang="he-IL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54383" y="2186998"/>
        <a:ext cx="4852574" cy="1988180"/>
      </dsp:txXfrm>
    </dsp:sp>
    <dsp:sp modelId="{4DED7DD5-3346-4CE6-90A4-D720365616AE}">
      <dsp:nvSpPr>
        <dsp:cNvPr id="0" name=""/>
        <dsp:cNvSpPr/>
      </dsp:nvSpPr>
      <dsp:spPr>
        <a:xfrm>
          <a:off x="341170" y="2385816"/>
          <a:ext cx="1449625" cy="1590544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82B6B98-21A8-43E7-BACF-9F8155782B67}" type="datetimeFigureOut">
              <a:rPr lang="he-IL" smtClean="0"/>
              <a:pPr/>
              <a:t>ד'/כסלו/תשפ"ג</a:t>
            </a:fld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57CD4E6-FC55-4C82-8035-6763F18D2FB5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737648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978E7AC-D789-44F5-BE06-C5AE16481BA9}" type="datetimeFigureOut">
              <a:rPr lang="he-IL" smtClean="0"/>
              <a:pPr/>
              <a:t>ד'/כסלו/תשפ"ג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8242FE-34A7-42A5-B7B0-DB0C9D12EB0C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1176042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242FE-34A7-42A5-B7B0-DB0C9D12EB0C}" type="slidenum">
              <a:rPr lang="he-IL" smtClean="0"/>
              <a:pPr/>
              <a:t>1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5507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242FE-34A7-42A5-B7B0-DB0C9D12EB0C}" type="slidenum">
              <a:rPr lang="he-IL" smtClean="0"/>
              <a:pPr/>
              <a:t>16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305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242FE-34A7-42A5-B7B0-DB0C9D12EB0C}" type="slidenum">
              <a:rPr lang="he-IL" smtClean="0"/>
              <a:pPr/>
              <a:t>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2933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242FE-34A7-42A5-B7B0-DB0C9D12EB0C}" type="slidenum">
              <a:rPr lang="he-IL" smtClean="0"/>
              <a:pPr/>
              <a:t>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26367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242FE-34A7-42A5-B7B0-DB0C9D12EB0C}" type="slidenum">
              <a:rPr lang="he-IL" smtClean="0"/>
              <a:pPr/>
              <a:t>8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9470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242FE-34A7-42A5-B7B0-DB0C9D12EB0C}" type="slidenum">
              <a:rPr lang="he-IL" smtClean="0"/>
              <a:pPr/>
              <a:t>9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4233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242FE-34A7-42A5-B7B0-DB0C9D12EB0C}" type="slidenum">
              <a:rPr lang="he-IL" smtClean="0"/>
              <a:pPr/>
              <a:t>11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87821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242FE-34A7-42A5-B7B0-DB0C9D12EB0C}" type="slidenum">
              <a:rPr lang="he-IL" smtClean="0"/>
              <a:pPr/>
              <a:t>12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6489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242FE-34A7-42A5-B7B0-DB0C9D12EB0C}" type="slidenum">
              <a:rPr lang="he-IL" smtClean="0"/>
              <a:pPr/>
              <a:t>14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40487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8242FE-34A7-42A5-B7B0-DB0C9D12EB0C}" type="slidenum">
              <a:rPr lang="he-IL" smtClean="0"/>
              <a:pPr/>
              <a:t>15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305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AD5C-FAFA-473E-865F-96D476F237B9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1359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8512-283D-4357-89F0-26B2B170641B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1652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F82F-4169-42F7-A809-CBAFADBD44F6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4107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50160-EA25-4538-B0A5-5912ACF9FB4A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9997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F705-42F5-4AD1-9ECF-F58D0CE97A08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7202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DA16-6B0E-46F1-9C4D-EA23856263B5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7742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30356-26EC-44C8-A8B4-5FDA1DD60744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79895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01DF1-C3D8-48F5-859D-937AFBC380FD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3724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7758-7914-49C8-8C28-B020DDC14A12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0303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810B-5BAD-40E8-B166-A1ED5D713D67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7254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1685-EEDF-4B04-9B0E-3DD3F74DF2D6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6973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5DEBD-7EE3-49A2-AA8B-30FEC94A4AD1}" type="datetime8">
              <a:rPr lang="he-IL" smtClean="0"/>
              <a:pPr/>
              <a:t>28 נובמבר 22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26F49-882C-45AF-8F2D-AFAFDB61E4BE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6046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sharibari.gov.il/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EfshariBARI.gov" TargetMode="External"/><Relationship Id="rId4" Type="http://schemas.openxmlformats.org/officeDocument/2006/relationships/hyperlink" Target="mailto:active.healthy@moh.health.gov.i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422765"/>
            <a:ext cx="9142571" cy="6102579"/>
          </a:xfrm>
          <a:prstGeom prst="rect">
            <a:avLst/>
          </a:prstGeom>
        </p:spPr>
      </p:pic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1</a:t>
            </a:fld>
            <a:endParaRPr lang="he-IL" dirty="0"/>
          </a:p>
        </p:txBody>
      </p:sp>
      <p:pic>
        <p:nvPicPr>
          <p:cNvPr id="10" name="Picture 5" descr=" כותרת תחתונה שמופיעה בעמודי המצגת ומוזכרת רק כאן לוגו משרד הבריאות  לוגו משרד התרבות והספורט &#10;לוגו אוניברסיטת תל אביב סמל המנורה   &#10;התכנית הלאומית לחיים פעילים ובריאים     &#10; 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51720" y="3933056"/>
            <a:ext cx="475252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he-IL" sz="2400" dirty="0">
              <a:solidFill>
                <a:srgbClr val="00B0F0"/>
              </a:solidFill>
            </a:endParaRPr>
          </a:p>
          <a:p>
            <a:pPr algn="ctr"/>
            <a:endParaRPr lang="he-IL" sz="2400" dirty="0">
              <a:solidFill>
                <a:srgbClr val="00B0F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35696" y="3762086"/>
            <a:ext cx="5256584" cy="1467114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bg1"/>
                </a:solidFill>
              </a:rPr>
              <a:t>מצגת להנהלת הארגון</a:t>
            </a:r>
            <a:endParaRPr lang="he-IL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8253298" y="5923789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403966"/>
            <a:ext cx="639182" cy="465613"/>
          </a:xfrm>
          <a:prstGeom prst="rect">
            <a:avLst/>
          </a:prstGeom>
        </p:spPr>
      </p:pic>
      <p:pic>
        <p:nvPicPr>
          <p:cNvPr id="15" name="Picture 14" descr="לוגו אפשריבריא בעבודה &#10;התכנית הלאומית לחיים פעילים ובריאים &#10;עובדים בפעילות ספורטיבית  מתיחות 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11489"/>
            <a:ext cx="3480898" cy="2535665"/>
          </a:xfrm>
          <a:prstGeom prst="rect">
            <a:avLst/>
          </a:prstGeom>
        </p:spPr>
      </p:pic>
      <p:pic>
        <p:nvPicPr>
          <p:cNvPr id="3" name="Picture 2" descr="קוֹבֶץ זֶה הוּנְגַּש עַל יְדֵי חברת אֵיְי טוּ זִי - סֶמֶל  הַנגישוּת">
            <a:extLst>
              <a:ext uri="{FF2B5EF4-FFF2-40B4-BE49-F238E27FC236}">
                <a16:creationId xmlns:a16="http://schemas.microsoft.com/office/drawing/2014/main" id="{428007EB-595C-E992-2EAC-4734D42DF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491"/>
            <a:ext cx="396274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0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8" name="Picture 5" descr="C:\Users\Owner\Documents\BUSINESS\משרד הבריאות חיים פעילים ובריאים\קריאיטיב\שפת מותג\פורמט למצגת אפשריבריא\PPT_FOOTER_lav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27319" y="2780928"/>
            <a:ext cx="5689378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5400" dirty="0">
                <a:solidFill>
                  <a:schemeClr val="bg1"/>
                </a:solidFill>
              </a:rPr>
              <a:t>אפשריבריא בעבודה 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10</a:t>
            </a:fld>
            <a:endParaRPr lang="he-I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8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תמונת רקע &#10; הפסקת אוכל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394692"/>
            <a:ext cx="914400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11</a:t>
            </a:fld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2555776" y="404664"/>
            <a:ext cx="6264696" cy="540443"/>
            <a:chOff x="2483768" y="404664"/>
            <a:chExt cx="6264696" cy="540443"/>
          </a:xfrm>
        </p:grpSpPr>
        <p:sp>
          <p:nvSpPr>
            <p:cNvPr id="15" name="מלבן מעוגל 14"/>
            <p:cNvSpPr/>
            <p:nvPr/>
          </p:nvSpPr>
          <p:spPr>
            <a:xfrm>
              <a:off x="2483768" y="404664"/>
              <a:ext cx="6264696" cy="540443"/>
            </a:xfrm>
            <a:prstGeom prst="roundRect">
              <a:avLst>
                <a:gd name="adj" fmla="val 23561"/>
              </a:avLst>
            </a:prstGeom>
            <a:solidFill>
              <a:srgbClr val="292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55776" y="444053"/>
              <a:ext cx="61206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sz="2400" dirty="0">
                  <a:solidFill>
                    <a:schemeClr val="bg1"/>
                  </a:solidFill>
                </a:rPr>
                <a:t>מהו מקום עבודה </a:t>
              </a:r>
              <a:r>
                <a:rPr lang="he-IL" sz="2400" dirty="0" err="1">
                  <a:solidFill>
                    <a:schemeClr val="bg1"/>
                  </a:solidFill>
                </a:rPr>
                <a:t>אפשריבריא</a:t>
              </a:r>
              <a:r>
                <a:rPr lang="he-IL" sz="24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915816" y="1195429"/>
            <a:ext cx="5688632" cy="13694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rgbClr val="29256A"/>
                </a:solidFill>
              </a:rPr>
              <a:t>מקום עבודה המתאפיינים במדיניות, בסביבה ובתרבות ארגונית שבה המעסיקים והעובדים יכולים לשמור על חיים פעילים ובריאים יותר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59832" y="3822020"/>
            <a:ext cx="5472608" cy="1983244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411760" y="3104581"/>
            <a:ext cx="6408712" cy="540443"/>
            <a:chOff x="2483768" y="404664"/>
            <a:chExt cx="6264696" cy="540443"/>
          </a:xfrm>
        </p:grpSpPr>
        <p:sp>
          <p:nvSpPr>
            <p:cNvPr id="27" name="מלבן מעוגל 14"/>
            <p:cNvSpPr/>
            <p:nvPr/>
          </p:nvSpPr>
          <p:spPr>
            <a:xfrm>
              <a:off x="2483768" y="404664"/>
              <a:ext cx="6264696" cy="540443"/>
            </a:xfrm>
            <a:prstGeom prst="roundRect">
              <a:avLst>
                <a:gd name="adj" fmla="val 23561"/>
              </a:avLst>
            </a:prstGeom>
            <a:solidFill>
              <a:srgbClr val="292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55776" y="444053"/>
              <a:ext cx="61206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sz="2400" dirty="0">
                  <a:solidFill>
                    <a:schemeClr val="bg1"/>
                  </a:solidFill>
                </a:rPr>
                <a:t>יעדים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059832" y="3906922"/>
            <a:ext cx="53285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200" dirty="0">
                <a:solidFill>
                  <a:srgbClr val="29256A"/>
                </a:solidFill>
              </a:rPr>
              <a:t>תכניות המתייחסות לניהול ויישום אסטרטגיות הכוללות מדיניות, פעילויות, תמריצים ויצירת סביבה פיזית וארגונית תומכת, המאפשרת בחירה קלה יותר בחיים פעיל ובריאים יותר בחיי היום יום ובמתן כלים ומיומנויות לפרט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53298" y="5923789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47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נשים עוסקות בפעילות ספורטיבית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390743"/>
            <a:ext cx="9144001" cy="610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 descr="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12</a:t>
            </a:fld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2555776" y="404664"/>
            <a:ext cx="6264696" cy="540443"/>
            <a:chOff x="2483768" y="404664"/>
            <a:chExt cx="6264696" cy="540443"/>
          </a:xfrm>
        </p:grpSpPr>
        <p:sp>
          <p:nvSpPr>
            <p:cNvPr id="15" name="מלבן מעוגל 14"/>
            <p:cNvSpPr/>
            <p:nvPr/>
          </p:nvSpPr>
          <p:spPr>
            <a:xfrm>
              <a:off x="2483768" y="404664"/>
              <a:ext cx="6264696" cy="540443"/>
            </a:xfrm>
            <a:prstGeom prst="roundRect">
              <a:avLst>
                <a:gd name="adj" fmla="val 23561"/>
              </a:avLst>
            </a:prstGeom>
            <a:solidFill>
              <a:srgbClr val="292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55776" y="444053"/>
              <a:ext cx="61206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sz="2400" dirty="0">
                  <a:solidFill>
                    <a:schemeClr val="bg1"/>
                  </a:solidFill>
                </a:rPr>
                <a:t>מטרות לאומיות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915816" y="1195429"/>
            <a:ext cx="5688632" cy="13694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200" dirty="0">
                <a:solidFill>
                  <a:srgbClr val="29256A"/>
                </a:solidFill>
              </a:rPr>
              <a:t>עובדים בריאים, פעילים, בטוחים ומשגשגים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200" dirty="0">
                <a:solidFill>
                  <a:srgbClr val="29256A"/>
                </a:solidFill>
              </a:rPr>
              <a:t>שיפור פריון ושגשוג בעבודה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200" dirty="0">
                <a:solidFill>
                  <a:srgbClr val="29256A"/>
                </a:solidFill>
              </a:rPr>
              <a:t>סביבה מאפשרת חיים פעילים ובריאים בעבודה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59832" y="3822020"/>
            <a:ext cx="5472608" cy="1983244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411760" y="3104581"/>
            <a:ext cx="6408712" cy="540443"/>
            <a:chOff x="2483768" y="404664"/>
            <a:chExt cx="6264696" cy="540443"/>
          </a:xfrm>
        </p:grpSpPr>
        <p:sp>
          <p:nvSpPr>
            <p:cNvPr id="27" name="מלבן מעוגל 14"/>
            <p:cNvSpPr/>
            <p:nvPr/>
          </p:nvSpPr>
          <p:spPr>
            <a:xfrm>
              <a:off x="2483768" y="404664"/>
              <a:ext cx="6264696" cy="540443"/>
            </a:xfrm>
            <a:prstGeom prst="roundRect">
              <a:avLst>
                <a:gd name="adj" fmla="val 23561"/>
              </a:avLst>
            </a:prstGeom>
            <a:solidFill>
              <a:srgbClr val="292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55776" y="444053"/>
              <a:ext cx="61206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sz="2400" dirty="0">
                  <a:solidFill>
                    <a:schemeClr val="bg1"/>
                  </a:solidFill>
                </a:rPr>
                <a:t>מהן תכניות לחיים פעילים ובריאים יותר בעבודה?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059832" y="3906922"/>
            <a:ext cx="53285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200" dirty="0">
                <a:solidFill>
                  <a:srgbClr val="29256A"/>
                </a:solidFill>
              </a:rPr>
              <a:t>יותר מקומות עבודה בריאים - כלים ותכניות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200" dirty="0">
                <a:solidFill>
                  <a:srgbClr val="29256A"/>
                </a:solidFill>
              </a:rPr>
              <a:t>פיקוח ורגולציה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200" dirty="0">
                <a:solidFill>
                  <a:srgbClr val="29256A"/>
                </a:solidFill>
              </a:rPr>
              <a:t>תמריצים לארגונים ועובדים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200" dirty="0">
                <a:solidFill>
                  <a:srgbClr val="29256A"/>
                </a:solidFill>
              </a:rPr>
              <a:t>סמכות ואחריות למעסיק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200" dirty="0">
                <a:solidFill>
                  <a:srgbClr val="29256A"/>
                </a:solidFill>
              </a:rPr>
              <a:t>יצירת נורמה חברתית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53298" y="5923789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34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algn="r"/>
              <a:t>13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מעוגל 7"/>
          <p:cNvSpPr/>
          <p:nvPr/>
        </p:nvSpPr>
        <p:spPr>
          <a:xfrm>
            <a:off x="323528" y="1449833"/>
            <a:ext cx="8424936" cy="2051175"/>
          </a:xfrm>
          <a:prstGeom prst="roundRect">
            <a:avLst>
              <a:gd name="adj" fmla="val 533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658124"/>
            <a:ext cx="7920880" cy="1712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35000"/>
              </a:lnSpc>
            </a:pPr>
            <a:r>
              <a:rPr lang="he-IL" sz="2600" dirty="0">
                <a:solidFill>
                  <a:srgbClr val="29256A"/>
                </a:solidFill>
              </a:rPr>
              <a:t>המדריך נועד לסייע במיפוי, תכנון והטמעה של תכנית לחיים פעילים ובריאים במקום העבודה. מתאים לכל מקום עבודה ונועד לשימוש על-ידי מגוון גורמים בארגון על-פי אופיו וגודלו</a:t>
            </a:r>
            <a:r>
              <a:rPr lang="he-IL" sz="2600" dirty="0"/>
              <a:t>.</a:t>
            </a:r>
            <a:endParaRPr lang="en-US" sz="2600" dirty="0">
              <a:solidFill>
                <a:schemeClr val="tx2"/>
              </a:solidFill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323528" y="404664"/>
            <a:ext cx="8424936" cy="757137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44053"/>
            <a:ext cx="7992888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prstClr val="white"/>
                </a:solidFill>
              </a:rPr>
              <a:t>מדריך אפשריבריא בעבודה </a:t>
            </a:r>
          </a:p>
        </p:txBody>
      </p:sp>
      <p:sp>
        <p:nvSpPr>
          <p:cNvPr id="11" name="מלבן מעוגל 7"/>
          <p:cNvSpPr/>
          <p:nvPr/>
        </p:nvSpPr>
        <p:spPr>
          <a:xfrm>
            <a:off x="5580112" y="3789040"/>
            <a:ext cx="3168352" cy="2232248"/>
          </a:xfrm>
          <a:prstGeom prst="roundRect">
            <a:avLst>
              <a:gd name="adj" fmla="val 533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b="1" u="sng" dirty="0">
                <a:solidFill>
                  <a:srgbClr val="29256A"/>
                </a:solidFill>
              </a:rPr>
              <a:t>שותפים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29256A"/>
                </a:solidFill>
              </a:rPr>
              <a:t>משרד הבריאות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29256A"/>
                </a:solidFill>
              </a:rPr>
              <a:t>משרד התרבות והספורט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29256A"/>
                </a:solidFill>
              </a:rPr>
              <a:t>משרד הכלכלה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29256A"/>
                </a:solidFill>
              </a:rPr>
              <a:t>אוניברסיטת תל אביב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29256A"/>
                </a:solidFill>
              </a:rPr>
              <a:t>קרן מנוף של הביטוח הלאומי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solidFill>
                  <a:srgbClr val="29256A"/>
                </a:solidFill>
              </a:rPr>
              <a:t>עמותות וארגונים</a:t>
            </a:r>
          </a:p>
        </p:txBody>
      </p:sp>
      <p:pic>
        <p:nvPicPr>
          <p:cNvPr id="12" name="Picture 5" descr="קערת פירות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53298" y="5975702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28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22730"/>
            <a:ext cx="914400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14</a:t>
            </a:fld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73771" y="404664"/>
            <a:ext cx="9034733" cy="629839"/>
            <a:chOff x="2483768" y="404664"/>
            <a:chExt cx="6264696" cy="550522"/>
          </a:xfrm>
        </p:grpSpPr>
        <p:sp>
          <p:nvSpPr>
            <p:cNvPr id="15" name="מלבן מעוגל 14"/>
            <p:cNvSpPr/>
            <p:nvPr/>
          </p:nvSpPr>
          <p:spPr>
            <a:xfrm>
              <a:off x="2483768" y="404664"/>
              <a:ext cx="6264696" cy="540443"/>
            </a:xfrm>
            <a:prstGeom prst="roundRect">
              <a:avLst>
                <a:gd name="adj" fmla="val 23561"/>
              </a:avLst>
            </a:prstGeom>
            <a:solidFill>
              <a:srgbClr val="292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83768" y="444053"/>
              <a:ext cx="6264696" cy="5111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chemeClr val="bg1"/>
                  </a:solidFill>
                </a:rPr>
                <a:t>באילו תחומים תכנית </a:t>
              </a:r>
              <a:r>
                <a:rPr lang="he-IL" sz="3200" b="1" dirty="0" err="1">
                  <a:solidFill>
                    <a:schemeClr val="bg1"/>
                  </a:solidFill>
                </a:rPr>
                <a:t>אפשריבריא</a:t>
              </a:r>
              <a:r>
                <a:rPr lang="he-IL" sz="3200" b="1" dirty="0">
                  <a:solidFill>
                    <a:schemeClr val="bg1"/>
                  </a:solidFill>
                </a:rPr>
                <a:t> בעבודה מתמקדת?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355976" y="1297784"/>
            <a:ext cx="4435536" cy="1120606"/>
          </a:xfrm>
          <a:custGeom>
            <a:avLst/>
            <a:gdLst>
              <a:gd name="connsiteX0" fmla="*/ 0 w 4435536"/>
              <a:gd name="connsiteY0" fmla="*/ 331207 h 1987200"/>
              <a:gd name="connsiteX1" fmla="*/ 331207 w 4435536"/>
              <a:gd name="connsiteY1" fmla="*/ 0 h 1987200"/>
              <a:gd name="connsiteX2" fmla="*/ 4104329 w 4435536"/>
              <a:gd name="connsiteY2" fmla="*/ 0 h 1987200"/>
              <a:gd name="connsiteX3" fmla="*/ 4435536 w 4435536"/>
              <a:gd name="connsiteY3" fmla="*/ 331207 h 1987200"/>
              <a:gd name="connsiteX4" fmla="*/ 4435536 w 4435536"/>
              <a:gd name="connsiteY4" fmla="*/ 1655993 h 1987200"/>
              <a:gd name="connsiteX5" fmla="*/ 4104329 w 4435536"/>
              <a:gd name="connsiteY5" fmla="*/ 1987200 h 1987200"/>
              <a:gd name="connsiteX6" fmla="*/ 331207 w 4435536"/>
              <a:gd name="connsiteY6" fmla="*/ 1987200 h 1987200"/>
              <a:gd name="connsiteX7" fmla="*/ 0 w 4435536"/>
              <a:gd name="connsiteY7" fmla="*/ 1655993 h 1987200"/>
              <a:gd name="connsiteX8" fmla="*/ 0 w 4435536"/>
              <a:gd name="connsiteY8" fmla="*/ 331207 h 1987200"/>
              <a:gd name="connsiteX0" fmla="*/ 0 w 4435536"/>
              <a:gd name="connsiteY0" fmla="*/ 331207 h 1987200"/>
              <a:gd name="connsiteX1" fmla="*/ 331207 w 4435536"/>
              <a:gd name="connsiteY1" fmla="*/ 0 h 1987200"/>
              <a:gd name="connsiteX2" fmla="*/ 4104329 w 4435536"/>
              <a:gd name="connsiteY2" fmla="*/ 0 h 1987200"/>
              <a:gd name="connsiteX3" fmla="*/ 4435536 w 4435536"/>
              <a:gd name="connsiteY3" fmla="*/ 331207 h 1987200"/>
              <a:gd name="connsiteX4" fmla="*/ 4435536 w 4435536"/>
              <a:gd name="connsiteY4" fmla="*/ 1655993 h 1987200"/>
              <a:gd name="connsiteX5" fmla="*/ 4104329 w 4435536"/>
              <a:gd name="connsiteY5" fmla="*/ 1987200 h 1987200"/>
              <a:gd name="connsiteX6" fmla="*/ 331207 w 4435536"/>
              <a:gd name="connsiteY6" fmla="*/ 1987200 h 1987200"/>
              <a:gd name="connsiteX7" fmla="*/ 47297 w 4435536"/>
              <a:gd name="connsiteY7" fmla="*/ 1592931 h 1987200"/>
              <a:gd name="connsiteX8" fmla="*/ 0 w 4435536"/>
              <a:gd name="connsiteY8" fmla="*/ 331207 h 198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5536" h="1987200">
                <a:moveTo>
                  <a:pt x="0" y="331207"/>
                </a:moveTo>
                <a:cubicBezTo>
                  <a:pt x="0" y="148286"/>
                  <a:pt x="148286" y="0"/>
                  <a:pt x="331207" y="0"/>
                </a:cubicBezTo>
                <a:lnTo>
                  <a:pt x="4104329" y="0"/>
                </a:lnTo>
                <a:cubicBezTo>
                  <a:pt x="4287250" y="0"/>
                  <a:pt x="4435536" y="148286"/>
                  <a:pt x="4435536" y="331207"/>
                </a:cubicBezTo>
                <a:lnTo>
                  <a:pt x="4435536" y="1655993"/>
                </a:lnTo>
                <a:cubicBezTo>
                  <a:pt x="4435536" y="1838914"/>
                  <a:pt x="4287250" y="1987200"/>
                  <a:pt x="4104329" y="1987200"/>
                </a:cubicBezTo>
                <a:lnTo>
                  <a:pt x="331207" y="1987200"/>
                </a:lnTo>
                <a:cubicBezTo>
                  <a:pt x="148286" y="1987200"/>
                  <a:pt x="47297" y="1775852"/>
                  <a:pt x="47297" y="1592931"/>
                </a:cubicBezTo>
                <a:cubicBezTo>
                  <a:pt x="47297" y="1151336"/>
                  <a:pt x="0" y="772802"/>
                  <a:pt x="0" y="3312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b="1" dirty="0">
                <a:solidFill>
                  <a:srgbClr val="29256A"/>
                </a:solidFill>
              </a:rPr>
              <a:t>פעילות גופנית</a:t>
            </a:r>
            <a:endParaRPr lang="he-IL" sz="3200" dirty="0">
              <a:solidFill>
                <a:srgbClr val="29256A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" y="3356992"/>
            <a:ext cx="4320480" cy="937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b="1" dirty="0">
                <a:solidFill>
                  <a:srgbClr val="29256A"/>
                </a:solidFill>
              </a:rPr>
              <a:t>מניעת עישון</a:t>
            </a:r>
            <a:endParaRPr lang="he-IL" sz="3200" dirty="0">
              <a:solidFill>
                <a:srgbClr val="29256A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427984" y="3356992"/>
            <a:ext cx="4363528" cy="937965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b="1" dirty="0">
                <a:solidFill>
                  <a:schemeClr val="bg1"/>
                </a:solidFill>
              </a:rPr>
              <a:t>תזונה בריאה יותר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888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dirty="0"/>
          </a:p>
        </p:txBody>
      </p:sp>
      <p:sp>
        <p:nvSpPr>
          <p:cNvPr id="13" name="Rounded Rectangle 12"/>
          <p:cNvSpPr/>
          <p:nvPr/>
        </p:nvSpPr>
        <p:spPr>
          <a:xfrm>
            <a:off x="282957" y="1306626"/>
            <a:ext cx="3704638" cy="1111764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b="1" dirty="0">
                <a:solidFill>
                  <a:schemeClr val="bg1"/>
                </a:solidFill>
              </a:rPr>
              <a:t>ניהול מתחים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27984" y="5085184"/>
            <a:ext cx="4320480" cy="91581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b="1" dirty="0">
                <a:solidFill>
                  <a:srgbClr val="29256A"/>
                </a:solidFill>
              </a:rPr>
              <a:t>ארגונומיה</a:t>
            </a:r>
            <a:endParaRPr lang="he-IL" sz="3200" dirty="0">
              <a:solidFill>
                <a:srgbClr val="29256A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771" y="4797152"/>
            <a:ext cx="3704638" cy="720080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b="1" dirty="0">
                <a:solidFill>
                  <a:schemeClr val="bg1"/>
                </a:solidFill>
              </a:rPr>
              <a:t>עידוד הנקה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53298" y="5923789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41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18677"/>
            <a:ext cx="9144001" cy="610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 descr="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15</a:t>
            </a:fld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-940777" y="404664"/>
            <a:ext cx="10049281" cy="1122282"/>
            <a:chOff x="1780279" y="404664"/>
            <a:chExt cx="6968185" cy="980950"/>
          </a:xfrm>
        </p:grpSpPr>
        <p:sp>
          <p:nvSpPr>
            <p:cNvPr id="15" name="מלבן מעוגל 14"/>
            <p:cNvSpPr/>
            <p:nvPr/>
          </p:nvSpPr>
          <p:spPr>
            <a:xfrm>
              <a:off x="2483768" y="404664"/>
              <a:ext cx="6264696" cy="540443"/>
            </a:xfrm>
            <a:prstGeom prst="roundRect">
              <a:avLst>
                <a:gd name="adj" fmla="val 23561"/>
              </a:avLst>
            </a:prstGeom>
            <a:solidFill>
              <a:srgbClr val="292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80279" y="444053"/>
              <a:ext cx="6968185" cy="9415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sz="3200" b="1" dirty="0">
                  <a:solidFill>
                    <a:schemeClr val="bg1"/>
                  </a:solidFill>
                </a:rPr>
                <a:t>מה במדריך - מניעים תהליך למקום עבודה </a:t>
              </a:r>
              <a:r>
                <a:rPr lang="he-IL" sz="3200" b="1" dirty="0" err="1">
                  <a:solidFill>
                    <a:schemeClr val="bg1"/>
                  </a:solidFill>
                </a:rPr>
                <a:t>אפשריבריא</a:t>
              </a:r>
              <a:r>
                <a:rPr lang="he-IL" sz="2800" b="1" dirty="0">
                  <a:solidFill>
                    <a:schemeClr val="bg1"/>
                  </a:solidFill>
                </a:rPr>
                <a:t> </a:t>
              </a:r>
              <a:endParaRPr lang="he-IL" sz="3200" b="1" dirty="0">
                <a:solidFill>
                  <a:schemeClr val="bg1"/>
                </a:solidFill>
              </a:endParaRPr>
            </a:p>
            <a:p>
              <a:r>
                <a:rPr lang="he-IL" sz="32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355976" y="1297784"/>
            <a:ext cx="4435536" cy="1987200"/>
          </a:xfrm>
          <a:custGeom>
            <a:avLst/>
            <a:gdLst>
              <a:gd name="connsiteX0" fmla="*/ 0 w 4435536"/>
              <a:gd name="connsiteY0" fmla="*/ 331207 h 1987200"/>
              <a:gd name="connsiteX1" fmla="*/ 331207 w 4435536"/>
              <a:gd name="connsiteY1" fmla="*/ 0 h 1987200"/>
              <a:gd name="connsiteX2" fmla="*/ 4104329 w 4435536"/>
              <a:gd name="connsiteY2" fmla="*/ 0 h 1987200"/>
              <a:gd name="connsiteX3" fmla="*/ 4435536 w 4435536"/>
              <a:gd name="connsiteY3" fmla="*/ 331207 h 1987200"/>
              <a:gd name="connsiteX4" fmla="*/ 4435536 w 4435536"/>
              <a:gd name="connsiteY4" fmla="*/ 1655993 h 1987200"/>
              <a:gd name="connsiteX5" fmla="*/ 4104329 w 4435536"/>
              <a:gd name="connsiteY5" fmla="*/ 1987200 h 1987200"/>
              <a:gd name="connsiteX6" fmla="*/ 331207 w 4435536"/>
              <a:gd name="connsiteY6" fmla="*/ 1987200 h 1987200"/>
              <a:gd name="connsiteX7" fmla="*/ 0 w 4435536"/>
              <a:gd name="connsiteY7" fmla="*/ 1655993 h 1987200"/>
              <a:gd name="connsiteX8" fmla="*/ 0 w 4435536"/>
              <a:gd name="connsiteY8" fmla="*/ 331207 h 1987200"/>
              <a:gd name="connsiteX0" fmla="*/ 0 w 4435536"/>
              <a:gd name="connsiteY0" fmla="*/ 331207 h 1987200"/>
              <a:gd name="connsiteX1" fmla="*/ 331207 w 4435536"/>
              <a:gd name="connsiteY1" fmla="*/ 0 h 1987200"/>
              <a:gd name="connsiteX2" fmla="*/ 4104329 w 4435536"/>
              <a:gd name="connsiteY2" fmla="*/ 0 h 1987200"/>
              <a:gd name="connsiteX3" fmla="*/ 4435536 w 4435536"/>
              <a:gd name="connsiteY3" fmla="*/ 331207 h 1987200"/>
              <a:gd name="connsiteX4" fmla="*/ 4435536 w 4435536"/>
              <a:gd name="connsiteY4" fmla="*/ 1655993 h 1987200"/>
              <a:gd name="connsiteX5" fmla="*/ 4104329 w 4435536"/>
              <a:gd name="connsiteY5" fmla="*/ 1987200 h 1987200"/>
              <a:gd name="connsiteX6" fmla="*/ 331207 w 4435536"/>
              <a:gd name="connsiteY6" fmla="*/ 1987200 h 1987200"/>
              <a:gd name="connsiteX7" fmla="*/ 47297 w 4435536"/>
              <a:gd name="connsiteY7" fmla="*/ 1592931 h 1987200"/>
              <a:gd name="connsiteX8" fmla="*/ 0 w 4435536"/>
              <a:gd name="connsiteY8" fmla="*/ 331207 h 198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5536" h="1987200">
                <a:moveTo>
                  <a:pt x="0" y="331207"/>
                </a:moveTo>
                <a:cubicBezTo>
                  <a:pt x="0" y="148286"/>
                  <a:pt x="148286" y="0"/>
                  <a:pt x="331207" y="0"/>
                </a:cubicBezTo>
                <a:lnTo>
                  <a:pt x="4104329" y="0"/>
                </a:lnTo>
                <a:cubicBezTo>
                  <a:pt x="4287250" y="0"/>
                  <a:pt x="4435536" y="148286"/>
                  <a:pt x="4435536" y="331207"/>
                </a:cubicBezTo>
                <a:lnTo>
                  <a:pt x="4435536" y="1655993"/>
                </a:lnTo>
                <a:cubicBezTo>
                  <a:pt x="4435536" y="1838914"/>
                  <a:pt x="4287250" y="1987200"/>
                  <a:pt x="4104329" y="1987200"/>
                </a:cubicBezTo>
                <a:lnTo>
                  <a:pt x="331207" y="1987200"/>
                </a:lnTo>
                <a:cubicBezTo>
                  <a:pt x="148286" y="1987200"/>
                  <a:pt x="47297" y="1775852"/>
                  <a:pt x="47297" y="1592931"/>
                </a:cubicBezTo>
                <a:cubicBezTo>
                  <a:pt x="47297" y="1151336"/>
                  <a:pt x="0" y="772802"/>
                  <a:pt x="0" y="3312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rgbClr val="29256A"/>
                </a:solidFill>
              </a:rPr>
              <a:t>1. הקדמה:</a:t>
            </a:r>
            <a:r>
              <a:rPr lang="en-US" sz="2800" b="1" dirty="0">
                <a:solidFill>
                  <a:srgbClr val="29256A"/>
                </a:solidFill>
              </a:rPr>
              <a:t> </a:t>
            </a:r>
            <a:r>
              <a:rPr lang="he-IL" sz="2800" b="1" dirty="0">
                <a:solidFill>
                  <a:srgbClr val="29256A"/>
                </a:solidFill>
              </a:rPr>
              <a:t>למה ולמי?</a:t>
            </a:r>
          </a:p>
          <a:p>
            <a:pPr algn="ctr"/>
            <a:endParaRPr lang="he-IL" sz="1600" dirty="0">
              <a:solidFill>
                <a:srgbClr val="29256A"/>
              </a:solidFill>
            </a:endParaRPr>
          </a:p>
          <a:p>
            <a:pPr algn="ctr"/>
            <a:r>
              <a:rPr lang="he-IL" dirty="0">
                <a:solidFill>
                  <a:srgbClr val="29256A"/>
                </a:solidFill>
              </a:rPr>
              <a:t>מה זה מקום עבודה אפשריבריא? ולמי מיועד?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99992" y="3614629"/>
            <a:ext cx="4320480" cy="197461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rgbClr val="29256A"/>
                </a:solidFill>
              </a:rPr>
              <a:t>3. תכנון:</a:t>
            </a:r>
            <a:r>
              <a:rPr lang="en-US" sz="2800" b="1" dirty="0">
                <a:solidFill>
                  <a:srgbClr val="29256A"/>
                </a:solidFill>
              </a:rPr>
              <a:t> </a:t>
            </a:r>
            <a:r>
              <a:rPr lang="he-IL" sz="2800" b="1" dirty="0">
                <a:solidFill>
                  <a:srgbClr val="29256A"/>
                </a:solidFill>
              </a:rPr>
              <a:t>מה עושים?</a:t>
            </a:r>
          </a:p>
          <a:p>
            <a:pPr algn="ctr"/>
            <a:endParaRPr lang="he-IL" sz="1600" dirty="0">
              <a:solidFill>
                <a:srgbClr val="29256A"/>
              </a:solidFill>
            </a:endParaRPr>
          </a:p>
          <a:p>
            <a:pPr algn="ctr"/>
            <a:r>
              <a:rPr lang="he-IL" dirty="0">
                <a:solidFill>
                  <a:srgbClr val="29256A"/>
                </a:solidFill>
              </a:rPr>
              <a:t>קביעת יעדים ומטרות</a:t>
            </a:r>
          </a:p>
          <a:p>
            <a:pPr algn="ctr"/>
            <a:r>
              <a:rPr lang="he-IL" dirty="0">
                <a:solidFill>
                  <a:srgbClr val="29256A"/>
                </a:solidFill>
              </a:rPr>
              <a:t>בחירת מרכיבי התכנית</a:t>
            </a:r>
          </a:p>
          <a:p>
            <a:pPr algn="ctr"/>
            <a:r>
              <a:rPr lang="he-IL" dirty="0">
                <a:solidFill>
                  <a:srgbClr val="29256A"/>
                </a:solidFill>
              </a:rPr>
              <a:t>תכנון תכנית אפשריבריא בארגון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19290" y="1268760"/>
            <a:ext cx="3704638" cy="1953561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3200" b="1" dirty="0">
              <a:solidFill>
                <a:schemeClr val="bg1"/>
              </a:solidFill>
            </a:endParaRPr>
          </a:p>
          <a:p>
            <a:pPr algn="ctr"/>
            <a:r>
              <a:rPr lang="he-IL" sz="2400" b="1" dirty="0">
                <a:solidFill>
                  <a:schemeClr val="bg1"/>
                </a:solidFill>
              </a:rPr>
              <a:t>2</a:t>
            </a:r>
            <a:r>
              <a:rPr lang="he-IL" sz="3200" b="1" dirty="0">
                <a:solidFill>
                  <a:schemeClr val="bg1"/>
                </a:solidFill>
              </a:rPr>
              <a:t>. </a:t>
            </a:r>
            <a:r>
              <a:rPr lang="he-IL" sz="2800" b="1" dirty="0">
                <a:solidFill>
                  <a:schemeClr val="bg1"/>
                </a:solidFill>
              </a:rPr>
              <a:t>איך מתחילים?</a:t>
            </a:r>
          </a:p>
          <a:p>
            <a:pPr algn="ctr"/>
            <a:endParaRPr lang="he-IL" sz="1400" dirty="0">
              <a:solidFill>
                <a:schemeClr val="bg1"/>
              </a:solidFill>
            </a:endParaRPr>
          </a:p>
          <a:p>
            <a:pPr algn="ctr"/>
            <a:r>
              <a:rPr lang="he-IL" dirty="0">
                <a:solidFill>
                  <a:schemeClr val="bg1"/>
                </a:solidFill>
              </a:rPr>
              <a:t>רתימת ההנהלה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מיפוי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ניהול ארגוני ורתימת העובדים</a:t>
            </a:r>
          </a:p>
          <a:p>
            <a:pPr algn="ctr"/>
            <a:endParaRPr lang="he-IL" sz="1400" dirty="0">
              <a:solidFill>
                <a:schemeClr val="bg1"/>
              </a:solidFill>
            </a:endParaRPr>
          </a:p>
          <a:p>
            <a:pPr algn="ctr"/>
            <a:endParaRPr lang="he-IL" sz="1400" dirty="0">
              <a:solidFill>
                <a:schemeClr val="bg1"/>
              </a:solidFill>
            </a:endParaRPr>
          </a:p>
          <a:p>
            <a:pPr algn="ctr"/>
            <a:endParaRPr lang="he-IL" sz="1400" dirty="0">
              <a:solidFill>
                <a:schemeClr val="bg1"/>
              </a:solidFill>
            </a:endParaRPr>
          </a:p>
          <a:p>
            <a:pPr algn="ctr"/>
            <a:endParaRPr lang="he-IL" sz="1400" dirty="0">
              <a:solidFill>
                <a:schemeClr val="bg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19290" y="3614629"/>
            <a:ext cx="3704638" cy="1974611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 b="1" dirty="0">
              <a:solidFill>
                <a:schemeClr val="bg1"/>
              </a:solidFill>
            </a:endParaRPr>
          </a:p>
          <a:p>
            <a:pPr algn="ctr"/>
            <a:r>
              <a:rPr lang="he-IL" sz="2400" b="1" dirty="0">
                <a:solidFill>
                  <a:schemeClr val="bg1"/>
                </a:solidFill>
              </a:rPr>
              <a:t>4. </a:t>
            </a:r>
            <a:r>
              <a:rPr lang="he-IL" sz="2800" b="1" dirty="0">
                <a:solidFill>
                  <a:schemeClr val="bg1"/>
                </a:solidFill>
              </a:rPr>
              <a:t>הטמעת התכנית: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he-IL" sz="2800" b="1" dirty="0">
                <a:solidFill>
                  <a:schemeClr val="bg1"/>
                </a:solidFill>
              </a:rPr>
              <a:t>איך עושים?</a:t>
            </a:r>
          </a:p>
          <a:p>
            <a:pPr algn="ctr"/>
            <a:endParaRPr lang="he-IL" sz="1600" b="1" dirty="0">
              <a:solidFill>
                <a:schemeClr val="bg1"/>
              </a:solidFill>
            </a:endParaRPr>
          </a:p>
          <a:p>
            <a:pPr algn="ctr"/>
            <a:r>
              <a:rPr lang="he-IL" dirty="0">
                <a:solidFill>
                  <a:schemeClr val="bg1"/>
                </a:solidFill>
              </a:rPr>
              <a:t>תקשורת ארגונית לקידום התכנית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מדידה והערכה</a:t>
            </a:r>
          </a:p>
          <a:p>
            <a:pPr algn="ctr"/>
            <a:endParaRPr lang="he-IL" sz="1600" b="1" dirty="0">
              <a:solidFill>
                <a:schemeClr val="bg1"/>
              </a:solidFill>
            </a:endParaRPr>
          </a:p>
          <a:p>
            <a:pPr algn="ctr"/>
            <a:r>
              <a:rPr lang="he-IL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665888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dirty="0"/>
          </a:p>
        </p:txBody>
      </p:sp>
      <p:sp>
        <p:nvSpPr>
          <p:cNvPr id="13" name="Rectangle 12"/>
          <p:cNvSpPr/>
          <p:nvPr/>
        </p:nvSpPr>
        <p:spPr>
          <a:xfrm>
            <a:off x="8253298" y="5923789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85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390638"/>
            <a:ext cx="9144001" cy="610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 descr="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16</a:t>
            </a:fld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107504" y="404664"/>
            <a:ext cx="8712968" cy="540443"/>
            <a:chOff x="35496" y="404664"/>
            <a:chExt cx="8712968" cy="540443"/>
          </a:xfrm>
        </p:grpSpPr>
        <p:sp>
          <p:nvSpPr>
            <p:cNvPr id="15" name="מלבן מעוגל 14"/>
            <p:cNvSpPr/>
            <p:nvPr/>
          </p:nvSpPr>
          <p:spPr>
            <a:xfrm>
              <a:off x="35496" y="404664"/>
              <a:ext cx="8712968" cy="540443"/>
            </a:xfrm>
            <a:prstGeom prst="roundRect">
              <a:avLst>
                <a:gd name="adj" fmla="val 23561"/>
              </a:avLst>
            </a:prstGeom>
            <a:solidFill>
              <a:srgbClr val="292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1520" y="444053"/>
              <a:ext cx="84249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sz="2400" dirty="0">
                  <a:solidFill>
                    <a:schemeClr val="bg1"/>
                  </a:solidFill>
                </a:rPr>
                <a:t>תכולת המדריך: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he-IL" sz="2400" dirty="0">
                  <a:solidFill>
                    <a:schemeClr val="bg1"/>
                  </a:solidFill>
                </a:rPr>
                <a:t>חומרים נלווים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555776" y="1124744"/>
            <a:ext cx="6192688" cy="484096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e-IL" sz="2400" dirty="0">
                <a:solidFill>
                  <a:srgbClr val="CC00CC"/>
                </a:solidFill>
              </a:rPr>
              <a:t>מצגות וסרטונים לרתימת ההנהלה והעובדים</a:t>
            </a:r>
            <a:endParaRPr lang="en-US" sz="2400" dirty="0">
              <a:solidFill>
                <a:srgbClr val="CC00CC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e-IL" sz="2400" dirty="0">
                <a:solidFill>
                  <a:srgbClr val="29256A"/>
                </a:solidFill>
              </a:rPr>
              <a:t>המלצות ספציפיות לפעולות שניתן ליישם במקומות עבודה שהוכחו כיעילות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e-IL" sz="2400" dirty="0">
                <a:solidFill>
                  <a:srgbClr val="CC00CC"/>
                </a:solidFill>
              </a:rPr>
              <a:t>קישורים לפעילויות, חומרים ודוגמאות שנעשו במקומות אחרים</a:t>
            </a:r>
            <a:endParaRPr lang="en-US" sz="2400" dirty="0">
              <a:solidFill>
                <a:srgbClr val="CC00CC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e-IL" sz="2400" dirty="0">
                <a:solidFill>
                  <a:srgbClr val="29256A"/>
                </a:solidFill>
              </a:rPr>
              <a:t>כלי מיפוי ושאלונים מתוקפים</a:t>
            </a:r>
            <a:endParaRPr lang="en-US" sz="2400" dirty="0">
              <a:solidFill>
                <a:srgbClr val="29256A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e-IL" sz="2400" dirty="0">
                <a:solidFill>
                  <a:srgbClr val="CC00CC"/>
                </a:solidFill>
              </a:rPr>
              <a:t>מסמכים הכוללים המלצות ספציפיות להטמעת מדיניות בארגון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e-IL" sz="2400" dirty="0">
                <a:solidFill>
                  <a:srgbClr val="29256A"/>
                </a:solidFill>
              </a:rPr>
              <a:t>קישורים לגורמים בהם ניתן להעזר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e-IL" sz="2400" dirty="0">
                <a:solidFill>
                  <a:srgbClr val="CC00CC"/>
                </a:solidFill>
              </a:rPr>
              <a:t>הזדמנות לחשיפה ולשיתוף של העשייה בתחום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he-IL" sz="2400" dirty="0">
              <a:solidFill>
                <a:srgbClr val="CC00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5274" y="2204864"/>
            <a:ext cx="2264478" cy="2448272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bg1"/>
                </a:solidFill>
              </a:rPr>
              <a:t>תחומי תוכן </a:t>
            </a:r>
          </a:p>
          <a:p>
            <a:pPr algn="ctr"/>
            <a:endParaRPr lang="he-IL" sz="1400" dirty="0">
              <a:solidFill>
                <a:schemeClr val="bg1"/>
              </a:solidFill>
            </a:endParaRPr>
          </a:p>
          <a:p>
            <a:r>
              <a:rPr lang="he-IL" sz="2000" b="1" dirty="0">
                <a:solidFill>
                  <a:schemeClr val="bg1"/>
                </a:solidFill>
              </a:rPr>
              <a:t>פעילות גופנית</a:t>
            </a:r>
          </a:p>
          <a:p>
            <a:r>
              <a:rPr lang="he-IL" sz="2000" b="1" dirty="0">
                <a:solidFill>
                  <a:schemeClr val="bg1"/>
                </a:solidFill>
              </a:rPr>
              <a:t>תזונה בריאה יותר</a:t>
            </a:r>
          </a:p>
          <a:p>
            <a:r>
              <a:rPr lang="he-IL" sz="2000" b="1" dirty="0">
                <a:solidFill>
                  <a:schemeClr val="bg1"/>
                </a:solidFill>
              </a:rPr>
              <a:t>מניעת עישון </a:t>
            </a:r>
          </a:p>
          <a:p>
            <a:r>
              <a:rPr lang="he-IL" sz="2000" b="1" dirty="0">
                <a:solidFill>
                  <a:schemeClr val="bg1"/>
                </a:solidFill>
              </a:rPr>
              <a:t>הנקה </a:t>
            </a:r>
          </a:p>
          <a:p>
            <a:r>
              <a:rPr lang="he-IL" sz="2000" b="1" dirty="0">
                <a:solidFill>
                  <a:schemeClr val="bg1"/>
                </a:solidFill>
              </a:rPr>
              <a:t>ועוד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3298" y="5923789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8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algn="r"/>
              <a:t>17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מעוגל 7"/>
          <p:cNvSpPr/>
          <p:nvPr/>
        </p:nvSpPr>
        <p:spPr>
          <a:xfrm>
            <a:off x="5148064" y="1161801"/>
            <a:ext cx="3600400" cy="3557136"/>
          </a:xfrm>
          <a:prstGeom prst="roundRect">
            <a:avLst>
              <a:gd name="adj" fmla="val 533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5148064" y="404664"/>
            <a:ext cx="3600400" cy="540443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080" y="444053"/>
            <a:ext cx="33843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2400" dirty="0">
                <a:solidFill>
                  <a:prstClr val="white"/>
                </a:solidFill>
              </a:rPr>
              <a:t>דוגמאות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44"/>
            <a:ext cx="3459575" cy="2309436"/>
          </a:xfrm>
          <a:prstGeom prst="rect">
            <a:avLst/>
          </a:prstGeom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04" y="3736399"/>
            <a:ext cx="3434649" cy="2292811"/>
          </a:xfrm>
          <a:prstGeom prst="rect">
            <a:avLst/>
          </a:prstGeom>
        </p:spPr>
      </p:pic>
      <p:pic>
        <p:nvPicPr>
          <p:cNvPr id="4" name="Picture 3" descr="תמונות של עובדים בפעילות ספורטיבית 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16" y="1175399"/>
            <a:ext cx="3452784" cy="2304917"/>
          </a:xfrm>
          <a:prstGeom prst="rect">
            <a:avLst/>
          </a:prstGeom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3" y="2940369"/>
            <a:ext cx="3550812" cy="2370057"/>
          </a:xfrm>
          <a:prstGeom prst="rect">
            <a:avLst/>
          </a:prstGeom>
        </p:spPr>
      </p:pic>
      <p:pic>
        <p:nvPicPr>
          <p:cNvPr id="12" name="Picture 11" descr="מגש פירות 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91" y="1045405"/>
            <a:ext cx="1712210" cy="2564904"/>
          </a:xfrm>
          <a:prstGeom prst="rect">
            <a:avLst/>
          </a:prstGeom>
        </p:spPr>
      </p:pic>
      <p:sp>
        <p:nvSpPr>
          <p:cNvPr id="14" name="מלבן מעוגל 8"/>
          <p:cNvSpPr/>
          <p:nvPr/>
        </p:nvSpPr>
        <p:spPr>
          <a:xfrm>
            <a:off x="5724128" y="3123065"/>
            <a:ext cx="3456384" cy="377943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4128" y="3140968"/>
            <a:ext cx="33843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prstClr val="white"/>
                </a:solidFill>
              </a:rPr>
              <a:t>הפסקה פעילה לעובדים, בנק דיסקונט</a:t>
            </a:r>
          </a:p>
        </p:txBody>
      </p:sp>
      <p:sp>
        <p:nvSpPr>
          <p:cNvPr id="16" name="מלבן מעוגל 8"/>
          <p:cNvSpPr/>
          <p:nvPr/>
        </p:nvSpPr>
        <p:spPr>
          <a:xfrm>
            <a:off x="5724128" y="5643345"/>
            <a:ext cx="3456384" cy="377943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4128" y="5661248"/>
            <a:ext cx="33843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prstClr val="white"/>
                </a:solidFill>
              </a:rPr>
              <a:t>מתיחות בישיבת הבוקר, בנק דיסקונט</a:t>
            </a:r>
          </a:p>
        </p:txBody>
      </p:sp>
      <p:sp>
        <p:nvSpPr>
          <p:cNvPr id="18" name="מלבן מעוגל 8"/>
          <p:cNvSpPr/>
          <p:nvPr/>
        </p:nvSpPr>
        <p:spPr>
          <a:xfrm>
            <a:off x="35496" y="1970937"/>
            <a:ext cx="3456384" cy="377943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1988840"/>
            <a:ext cx="33843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prstClr val="white"/>
                </a:solidFill>
              </a:rPr>
              <a:t>פעילות הפוגה מיום העבודה, אגד</a:t>
            </a:r>
          </a:p>
        </p:txBody>
      </p:sp>
      <p:sp>
        <p:nvSpPr>
          <p:cNvPr id="20" name="מלבן מעוגל 8"/>
          <p:cNvSpPr/>
          <p:nvPr/>
        </p:nvSpPr>
        <p:spPr>
          <a:xfrm>
            <a:off x="35496" y="4923265"/>
            <a:ext cx="3456384" cy="377943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96" y="4941168"/>
            <a:ext cx="33843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prstClr val="white"/>
                </a:solidFill>
              </a:rPr>
              <a:t>חוג </a:t>
            </a:r>
            <a:r>
              <a:rPr lang="he-IL" sz="1600" dirty="0" err="1">
                <a:solidFill>
                  <a:prstClr val="white"/>
                </a:solidFill>
              </a:rPr>
              <a:t>זומבה</a:t>
            </a:r>
            <a:r>
              <a:rPr lang="he-IL" sz="1600" dirty="0">
                <a:solidFill>
                  <a:prstClr val="white"/>
                </a:solidFill>
              </a:rPr>
              <a:t>, עיריית חיפה</a:t>
            </a:r>
          </a:p>
        </p:txBody>
      </p:sp>
      <p:sp>
        <p:nvSpPr>
          <p:cNvPr id="22" name="מלבן מעוגל 8"/>
          <p:cNvSpPr/>
          <p:nvPr/>
        </p:nvSpPr>
        <p:spPr>
          <a:xfrm>
            <a:off x="3749504" y="3212976"/>
            <a:ext cx="1724997" cy="1224136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35506" y="3230879"/>
            <a:ext cx="163899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1600" dirty="0">
                <a:solidFill>
                  <a:prstClr val="white"/>
                </a:solidFill>
              </a:rPr>
              <a:t>מגשי פירות וירקות המחולקים לעובדים, עיריית חיפה</a:t>
            </a:r>
          </a:p>
        </p:txBody>
      </p:sp>
      <p:pic>
        <p:nvPicPr>
          <p:cNvPr id="24" name="Picture 5" descr="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253298" y="5399638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53298" y="2879358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27984" y="2924944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27784" y="4679558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01893" y="1727230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47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מעוגל 8" descr="אשה מחייכת מחזיקה בסיכת אפשריבריא "/>
          <p:cNvSpPr/>
          <p:nvPr/>
        </p:nvSpPr>
        <p:spPr>
          <a:xfrm>
            <a:off x="5580112" y="692696"/>
            <a:ext cx="3312368" cy="2016224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algn="r"/>
              <a:t>18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80112" y="692696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</a:rPr>
              <a:t>לאכול בריא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he-IL" sz="4000" dirty="0">
                <a:solidFill>
                  <a:schemeClr val="bg1"/>
                </a:solidFill>
              </a:rPr>
              <a:t>להיות בתנועה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he-IL" sz="4000" dirty="0">
                <a:solidFill>
                  <a:schemeClr val="bg1"/>
                </a:solidFill>
              </a:rPr>
              <a:t>להרגיש טוב</a:t>
            </a:r>
          </a:p>
        </p:txBody>
      </p:sp>
      <p:sp>
        <p:nvSpPr>
          <p:cNvPr id="13" name="מלבן מעוגל 7"/>
          <p:cNvSpPr/>
          <p:nvPr/>
        </p:nvSpPr>
        <p:spPr>
          <a:xfrm>
            <a:off x="3915544" y="4178111"/>
            <a:ext cx="5192960" cy="1824593"/>
          </a:xfrm>
          <a:prstGeom prst="roundRect">
            <a:avLst>
              <a:gd name="adj" fmla="val 533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15544" y="4082296"/>
            <a:ext cx="5228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u="sng" dirty="0">
                <a:solidFill>
                  <a:schemeClr val="tx2"/>
                </a:solidFill>
              </a:rPr>
              <a:t>פרטי קשר</a:t>
            </a:r>
          </a:p>
          <a:p>
            <a:r>
              <a:rPr lang="he-IL" sz="2400" dirty="0">
                <a:solidFill>
                  <a:schemeClr val="tx2"/>
                </a:solidFill>
              </a:rPr>
              <a:t>אתר: </a:t>
            </a:r>
            <a:r>
              <a:rPr lang="en-US" sz="2400" dirty="0">
                <a:solidFill>
                  <a:schemeClr val="tx2"/>
                </a:solidFill>
                <a:hlinkClick r:id="rId3"/>
              </a:rPr>
              <a:t>http://www.efsharibari.gov.il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he-IL" sz="2400" dirty="0">
                <a:solidFill>
                  <a:schemeClr val="tx2"/>
                </a:solidFill>
              </a:rPr>
              <a:t>אימייל: </a:t>
            </a:r>
            <a:r>
              <a:rPr lang="en-US" sz="2400" dirty="0">
                <a:solidFill>
                  <a:schemeClr val="tx2"/>
                </a:solidFill>
                <a:hlinkClick r:id="rId4"/>
              </a:rPr>
              <a:t>active.healthy@moh.health.gov.il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he-IL" sz="2400" dirty="0" err="1">
                <a:solidFill>
                  <a:schemeClr val="tx2"/>
                </a:solidFill>
              </a:rPr>
              <a:t>פייסבוק</a:t>
            </a:r>
            <a:r>
              <a:rPr lang="he-IL" sz="2400" dirty="0">
                <a:solidFill>
                  <a:schemeClr val="tx2"/>
                </a:solidFill>
              </a:rPr>
              <a:t>:</a:t>
            </a:r>
            <a:r>
              <a:rPr lang="en-US" sz="2400" dirty="0" err="1">
                <a:solidFill>
                  <a:schemeClr val="tx2"/>
                </a:solidFill>
                <a:hlinkClick r:id="rId5"/>
              </a:rPr>
              <a:t>efsharibari</a:t>
            </a:r>
            <a:endParaRPr lang="he-IL" sz="2400" dirty="0">
              <a:solidFill>
                <a:schemeClr val="tx2"/>
              </a:solidFill>
            </a:endParaRPr>
          </a:p>
        </p:txBody>
      </p:sp>
      <p:pic>
        <p:nvPicPr>
          <p:cNvPr id="8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253298" y="6021288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1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7029132"/>
          </a:xfrm>
          <a:prstGeom prst="rect">
            <a:avLst/>
          </a:prstGeom>
        </p:spPr>
      </p:pic>
      <p:pic>
        <p:nvPicPr>
          <p:cNvPr id="9" name="Picture 5" descr="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2</a:t>
            </a:fld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2771800" y="404664"/>
            <a:ext cx="5688632" cy="540443"/>
            <a:chOff x="3059832" y="404664"/>
            <a:chExt cx="5688632" cy="540443"/>
          </a:xfrm>
        </p:grpSpPr>
        <p:sp>
          <p:nvSpPr>
            <p:cNvPr id="15" name="מלבן מעוגל 14"/>
            <p:cNvSpPr/>
            <p:nvPr/>
          </p:nvSpPr>
          <p:spPr>
            <a:xfrm>
              <a:off x="3059832" y="404664"/>
              <a:ext cx="5688632" cy="540443"/>
            </a:xfrm>
            <a:prstGeom prst="roundRect">
              <a:avLst>
                <a:gd name="adj" fmla="val 23561"/>
              </a:avLst>
            </a:prstGeom>
            <a:solidFill>
              <a:srgbClr val="292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31840" y="444053"/>
              <a:ext cx="55446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sz="2400" dirty="0">
                  <a:solidFill>
                    <a:schemeClr val="bg1"/>
                  </a:solidFill>
                </a:rPr>
                <a:t>מה במצגת?</a:t>
              </a:r>
            </a:p>
          </p:txBody>
        </p:sp>
      </p:grp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74497136"/>
              </p:ext>
            </p:extLst>
          </p:nvPr>
        </p:nvGraphicFramePr>
        <p:xfrm>
          <a:off x="1187624" y="1309216"/>
          <a:ext cx="7248128" cy="4176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75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pic>
        <p:nvPicPr>
          <p:cNvPr id="8" name="Picture 5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22274" y="2348880"/>
            <a:ext cx="5099474" cy="218521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800" dirty="0">
                <a:solidFill>
                  <a:schemeClr val="bg1"/>
                </a:solidFill>
              </a:rPr>
              <a:t>הרקע המדעי </a:t>
            </a:r>
          </a:p>
          <a:p>
            <a:pPr algn="ctr"/>
            <a:r>
              <a:rPr lang="he-IL" sz="4400" dirty="0">
                <a:solidFill>
                  <a:schemeClr val="bg1"/>
                </a:solidFill>
              </a:rPr>
              <a:t>חיים פעילים ובריאים</a:t>
            </a:r>
          </a:p>
          <a:p>
            <a:pPr algn="ctr"/>
            <a:r>
              <a:rPr lang="he-IL" sz="4400" dirty="0">
                <a:solidFill>
                  <a:schemeClr val="bg1"/>
                </a:solidFill>
              </a:rPr>
              <a:t>קידום בריאות בעבודה 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3</a:t>
            </a:fld>
            <a:endParaRPr lang="he-I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09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7464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880299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>
                <a:solidFill>
                  <a:srgbClr val="29256A"/>
                </a:solidFill>
              </a:rPr>
              <a:pPr algn="r"/>
              <a:t>4</a:t>
            </a:fld>
            <a:endParaRPr lang="he-IL" dirty="0">
              <a:solidFill>
                <a:srgbClr val="29256A"/>
              </a:solidFill>
            </a:endParaRPr>
          </a:p>
        </p:txBody>
      </p:sp>
      <p:pic>
        <p:nvPicPr>
          <p:cNvPr id="13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4522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827584" y="1052736"/>
            <a:ext cx="7956376" cy="1800200"/>
          </a:xfrm>
          <a:prstGeom prst="roundRect">
            <a:avLst>
              <a:gd name="adj" fmla="val 533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29256A"/>
              </a:solidFill>
            </a:endParaRPr>
          </a:p>
        </p:txBody>
      </p:sp>
      <p:sp>
        <p:nvSpPr>
          <p:cNvPr id="11" name="מציין מיקום תוכן 2"/>
          <p:cNvSpPr txBox="1">
            <a:spLocks/>
          </p:cNvSpPr>
          <p:nvPr/>
        </p:nvSpPr>
        <p:spPr>
          <a:xfrm>
            <a:off x="0" y="1916832"/>
            <a:ext cx="9144000" cy="413732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מלבן מעוגל 13"/>
          <p:cNvSpPr/>
          <p:nvPr/>
        </p:nvSpPr>
        <p:spPr>
          <a:xfrm>
            <a:off x="4932040" y="2915601"/>
            <a:ext cx="3528392" cy="576063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2400" b="1" dirty="0"/>
              <a:t>סיבות עיקריות:</a:t>
            </a:r>
            <a:endParaRPr lang="he-IL" sz="2400" dirty="0">
              <a:solidFill>
                <a:schemeClr val="bg1"/>
              </a:solidFill>
            </a:endParaRPr>
          </a:p>
        </p:txBody>
      </p:sp>
      <p:sp>
        <p:nvSpPr>
          <p:cNvPr id="17" name="מלבן מעוגל 16"/>
          <p:cNvSpPr/>
          <p:nvPr/>
        </p:nvSpPr>
        <p:spPr>
          <a:xfrm>
            <a:off x="417633" y="59432"/>
            <a:ext cx="8496944" cy="1209328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0" hangingPunct="0">
              <a:lnSpc>
                <a:spcPct val="150000"/>
              </a:lnSpc>
              <a:spcBef>
                <a:spcPts val="0"/>
              </a:spcBef>
              <a:buClr>
                <a:srgbClr val="FF9900"/>
              </a:buClr>
              <a:defRPr/>
            </a:pPr>
            <a:r>
              <a:rPr lang="he-IL" sz="2400" dirty="0">
                <a:solidFill>
                  <a:schemeClr val="bg1"/>
                </a:solidFill>
              </a:rPr>
              <a:t>         </a:t>
            </a:r>
            <a:r>
              <a:rPr lang="he-IL" sz="2800" dirty="0">
                <a:solidFill>
                  <a:schemeClr val="bg1"/>
                </a:solidFill>
              </a:rPr>
              <a:t>אורח החיים הוא גורם מרכזי לתחלואה כרונית, מוות ונטל כלכלי כבד על המשק</a:t>
            </a:r>
          </a:p>
        </p:txBody>
      </p:sp>
      <p:sp>
        <p:nvSpPr>
          <p:cNvPr id="2" name="מלבן 1"/>
          <p:cNvSpPr/>
          <p:nvPr/>
        </p:nvSpPr>
        <p:spPr>
          <a:xfrm>
            <a:off x="417633" y="1484784"/>
            <a:ext cx="83308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lvl="2" indent="-182563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he-IL" sz="2000" dirty="0">
                <a:solidFill>
                  <a:srgbClr val="29256A"/>
                </a:solidFill>
              </a:rPr>
              <a:t>תמותה על רקע מחלות תעסוקתיות בישראל - כ-1800 מקרי מוות בשנה</a:t>
            </a:r>
          </a:p>
          <a:p>
            <a:pPr marL="639763" lvl="2" indent="-182563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he-IL" sz="2000" dirty="0">
                <a:solidFill>
                  <a:srgbClr val="29256A"/>
                </a:solidFill>
              </a:rPr>
              <a:t>לבריאות העובד השפעה ישירה על היצרניות והפריון בעבודה, ולכן מדובר באינטרס מובהק של המעסיקים.</a:t>
            </a:r>
          </a:p>
        </p:txBody>
      </p:sp>
      <p:sp>
        <p:nvSpPr>
          <p:cNvPr id="12" name="מציין מיקום תוכן 2"/>
          <p:cNvSpPr txBox="1">
            <a:spLocks/>
          </p:cNvSpPr>
          <p:nvPr/>
        </p:nvSpPr>
        <p:spPr>
          <a:xfrm>
            <a:off x="3707904" y="3718247"/>
            <a:ext cx="4896544" cy="176105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/>
          <a:p>
            <a:pPr marL="639763" lvl="2" indent="-182563" eaLnBrk="0" hangingPunct="0">
              <a:lnSpc>
                <a:spcPct val="150000"/>
              </a:lnSpc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he-IL" sz="2000" dirty="0">
                <a:solidFill>
                  <a:srgbClr val="29256A"/>
                </a:solidFill>
              </a:rPr>
              <a:t>57% סרטן</a:t>
            </a:r>
          </a:p>
          <a:p>
            <a:pPr marL="639763" lvl="2" indent="-182563" eaLnBrk="0" hangingPunct="0">
              <a:lnSpc>
                <a:spcPct val="150000"/>
              </a:lnSpc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he-IL" sz="2000" dirty="0">
                <a:solidFill>
                  <a:srgbClr val="29256A"/>
                </a:solidFill>
              </a:rPr>
              <a:t>23% מחלות לב וכלי דם</a:t>
            </a:r>
          </a:p>
          <a:p>
            <a:pPr marL="639763" lvl="2" indent="-182563" eaLnBrk="0" hangingPunct="0">
              <a:lnSpc>
                <a:spcPct val="150000"/>
              </a:lnSpc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he-IL" sz="2000" dirty="0">
                <a:solidFill>
                  <a:srgbClr val="29256A"/>
                </a:solidFill>
              </a:rPr>
              <a:t>מחלות כרוניות המושפעות מאורח חיים לא בריא, כגון:</a:t>
            </a:r>
            <a:r>
              <a:rPr lang="en-US" sz="2000" dirty="0">
                <a:solidFill>
                  <a:srgbClr val="29256A"/>
                </a:solidFill>
              </a:rPr>
              <a:t> </a:t>
            </a:r>
            <a:r>
              <a:rPr lang="he-IL" sz="2000" dirty="0">
                <a:solidFill>
                  <a:srgbClr val="29256A"/>
                </a:solidFill>
              </a:rPr>
              <a:t>עישון, היעדר פעילות גופנית, השמנה ותזונה לא בריאה </a:t>
            </a:r>
          </a:p>
          <a:p>
            <a:pPr marL="639763" lvl="2" indent="-182563" eaLnBrk="0" hangingPunct="0">
              <a:lnSpc>
                <a:spcPct val="150000"/>
              </a:lnSpc>
              <a:buClr>
                <a:srgbClr val="FF9900"/>
              </a:buClr>
              <a:buFont typeface="Wingdings" pitchFamily="2" charset="2"/>
              <a:buChar char="§"/>
              <a:defRPr/>
            </a:pPr>
            <a:endParaRPr lang="he-IL" sz="2000" dirty="0">
              <a:solidFill>
                <a:srgbClr val="29256A"/>
              </a:solidFill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1463" marR="0" lvl="0" indent="-185738" algn="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1463" marR="0" lvl="0" indent="-185738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38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7464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>
                <a:solidFill>
                  <a:srgbClr val="29256A"/>
                </a:solidFill>
              </a:rPr>
              <a:pPr algn="r"/>
              <a:t>5</a:t>
            </a:fld>
            <a:endParaRPr lang="he-IL" dirty="0">
              <a:solidFill>
                <a:srgbClr val="29256A"/>
              </a:solidFill>
            </a:endParaRPr>
          </a:p>
        </p:txBody>
      </p:sp>
      <p:sp>
        <p:nvSpPr>
          <p:cNvPr id="8" name="מלבן מעוגל 7"/>
          <p:cNvSpPr/>
          <p:nvPr/>
        </p:nvSpPr>
        <p:spPr>
          <a:xfrm>
            <a:off x="827584" y="1052736"/>
            <a:ext cx="7956376" cy="1800200"/>
          </a:xfrm>
          <a:prstGeom prst="roundRect">
            <a:avLst>
              <a:gd name="adj" fmla="val 533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29256A"/>
              </a:solidFill>
            </a:endParaRPr>
          </a:p>
        </p:txBody>
      </p:sp>
      <p:sp>
        <p:nvSpPr>
          <p:cNvPr id="11" name="מציין מיקום תוכן 2"/>
          <p:cNvSpPr txBox="1">
            <a:spLocks/>
          </p:cNvSpPr>
          <p:nvPr/>
        </p:nvSpPr>
        <p:spPr>
          <a:xfrm>
            <a:off x="0" y="1916832"/>
            <a:ext cx="9144000" cy="413732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מלבן מעוגל 16"/>
          <p:cNvSpPr/>
          <p:nvPr/>
        </p:nvSpPr>
        <p:spPr>
          <a:xfrm>
            <a:off x="417633" y="59432"/>
            <a:ext cx="8496944" cy="1209328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0" hangingPunct="0">
              <a:spcBef>
                <a:spcPts val="0"/>
              </a:spcBef>
              <a:buClr>
                <a:srgbClr val="FF9900"/>
              </a:buClr>
              <a:defRPr/>
            </a:pPr>
            <a:r>
              <a:rPr lang="he-IL" sz="2800" dirty="0">
                <a:solidFill>
                  <a:schemeClr val="bg1"/>
                </a:solidFill>
              </a:rPr>
              <a:t> </a:t>
            </a:r>
            <a:r>
              <a:rPr lang="he-IL" sz="3600" dirty="0">
                <a:solidFill>
                  <a:schemeClr val="bg1"/>
                </a:solidFill>
              </a:rPr>
              <a:t>ירידה עולמית בפעילות גופנית  </a:t>
            </a:r>
            <a:endParaRPr lang="he-IL" sz="2800" dirty="0">
              <a:solidFill>
                <a:schemeClr val="bg1"/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417633" y="1484784"/>
            <a:ext cx="8330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baseline="30000" dirty="0"/>
              <a:t>.</a:t>
            </a:r>
            <a:r>
              <a:rPr lang="he-IL" dirty="0"/>
              <a:t>  </a:t>
            </a:r>
            <a:endParaRPr lang="en-US" dirty="0"/>
          </a:p>
        </p:txBody>
      </p:sp>
      <p:sp>
        <p:nvSpPr>
          <p:cNvPr id="12" name="מציין מיקום תוכן 2"/>
          <p:cNvSpPr txBox="1">
            <a:spLocks/>
          </p:cNvSpPr>
          <p:nvPr/>
        </p:nvSpPr>
        <p:spPr>
          <a:xfrm>
            <a:off x="179512" y="1484784"/>
            <a:ext cx="8640960" cy="316835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1463" marR="0" lvl="0" indent="-185738" algn="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1463" marR="0" lvl="0" indent="-185738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מציין מיקום תוכן 2"/>
          <p:cNvSpPr txBox="1">
            <a:spLocks/>
          </p:cNvSpPr>
          <p:nvPr/>
        </p:nvSpPr>
        <p:spPr>
          <a:xfrm>
            <a:off x="3923928" y="4018597"/>
            <a:ext cx="4896544" cy="2448272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/>
          <a:p>
            <a:pPr marL="271463" marR="0" lvl="0" indent="-185738" algn="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000" dirty="0">
              <a:solidFill>
                <a:srgbClr val="29256A"/>
              </a:solidFill>
            </a:endParaRPr>
          </a:p>
          <a:p>
            <a:pPr marL="271463" marR="0" lvl="0" indent="-185738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מלבן 1"/>
          <p:cNvSpPr/>
          <p:nvPr/>
        </p:nvSpPr>
        <p:spPr>
          <a:xfrm>
            <a:off x="417634" y="1412776"/>
            <a:ext cx="83197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000" b="1" dirty="0"/>
              <a:t>החל מהמאה ה-20 חלו שינויים חברתיים וכלכליים, שהובילו לירידה בפעילות הגופנית בעיקר בקרב האוכלוסייה במדינות מערביות </a:t>
            </a:r>
            <a:r>
              <a:rPr lang="he-IL" sz="2000" dirty="0"/>
              <a:t>הגורמים למגמה זו כוללים: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/>
              <a:t>שכלול התעבורה הממונעת למקום העבודה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/>
              <a:t>הרחבת היקף התעסוקה היושבנית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/>
              <a:t>הגברת פעילויות הפנאי בעלות אופי יושבני</a:t>
            </a:r>
            <a:r>
              <a:rPr lang="he-IL" sz="2000" baseline="30000" dirty="0"/>
              <a:t>.</a:t>
            </a:r>
            <a:r>
              <a:rPr lang="he-IL" sz="2000" dirty="0"/>
              <a:t>  </a:t>
            </a:r>
          </a:p>
          <a:p>
            <a:pPr algn="ctr"/>
            <a:r>
              <a:rPr lang="he-IL" sz="2000" b="1" dirty="0"/>
              <a:t>הירידה בפעילות הגופנית והשינויים באורח החיים הובילו לעלייה במשקל ולעלייה בשיעורי מחלות כרוניות</a:t>
            </a:r>
          </a:p>
          <a:p>
            <a:pPr algn="ctr"/>
            <a:r>
              <a:rPr lang="he-IL" sz="2000" b="1" dirty="0"/>
              <a:t> </a:t>
            </a:r>
          </a:p>
          <a:p>
            <a:endParaRPr lang="he-IL" dirty="0"/>
          </a:p>
          <a:p>
            <a:endParaRPr lang="en-US" dirty="0"/>
          </a:p>
        </p:txBody>
      </p:sp>
      <p:sp>
        <p:nvSpPr>
          <p:cNvPr id="18" name="מציין מיקום תוכן 2"/>
          <p:cNvSpPr txBox="1">
            <a:spLocks/>
          </p:cNvSpPr>
          <p:nvPr/>
        </p:nvSpPr>
        <p:spPr>
          <a:xfrm>
            <a:off x="-324544" y="4077072"/>
            <a:ext cx="4896544" cy="176105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/>
          <a:p>
            <a:pPr marL="639763" lvl="2" indent="-182563" eaLnBrk="0" hangingPunct="0">
              <a:lnSpc>
                <a:spcPct val="150000"/>
              </a:lnSpc>
              <a:buClr>
                <a:srgbClr val="FF9900"/>
              </a:buClr>
              <a:buFont typeface="Wingdings" pitchFamily="2" charset="2"/>
              <a:buChar char="§"/>
              <a:defRPr/>
            </a:pPr>
            <a:endParaRPr lang="he-IL" sz="2000" dirty="0">
              <a:solidFill>
                <a:srgbClr val="29256A"/>
              </a:solidFill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1463" marR="0" lvl="0" indent="-185738" algn="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1463" marR="0" lvl="0" indent="-185738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מציין מיקום תוכן 2"/>
          <p:cNvSpPr txBox="1">
            <a:spLocks/>
          </p:cNvSpPr>
          <p:nvPr/>
        </p:nvSpPr>
        <p:spPr>
          <a:xfrm>
            <a:off x="-468560" y="4077072"/>
            <a:ext cx="4896544" cy="176105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/>
          <a:p>
            <a:pPr marL="639763" lvl="2" indent="-182563" eaLnBrk="0" hangingPunct="0">
              <a:lnSpc>
                <a:spcPct val="150000"/>
              </a:lnSpc>
              <a:buClr>
                <a:srgbClr val="FF9900"/>
              </a:buClr>
              <a:buFont typeface="Wingdings" pitchFamily="2" charset="2"/>
              <a:buChar char="§"/>
              <a:defRPr/>
            </a:pPr>
            <a:endParaRPr lang="he-IL" sz="2000" dirty="0">
              <a:solidFill>
                <a:srgbClr val="29256A"/>
              </a:solidFill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1463" marR="0" lvl="0" indent="-185738" algn="r" defTabSz="914400" rtl="1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1463" marR="0" lvl="0" indent="-185738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מלבן 1"/>
          <p:cNvSpPr/>
          <p:nvPr/>
        </p:nvSpPr>
        <p:spPr>
          <a:xfrm>
            <a:off x="-36512" y="3501008"/>
            <a:ext cx="501846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e-IL" dirty="0"/>
          </a:p>
          <a:p>
            <a:r>
              <a:rPr lang="he-IL" b="1" dirty="0"/>
              <a:t>ביצוע פעילות גופנית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srgbClr val="29256A"/>
                </a:solidFill>
              </a:rPr>
              <a:t>מונעת ומפחיתה שיעורי התמותה והתחלואה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srgbClr val="29256A"/>
                </a:solidFill>
              </a:rPr>
              <a:t>משפרת את הכושר הגופני, מחזקת שרירים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srgbClr val="29256A"/>
                </a:solidFill>
              </a:rPr>
              <a:t>משפרת את איכות החיים</a:t>
            </a:r>
            <a:endParaRPr lang="en-US" sz="2000" dirty="0">
              <a:solidFill>
                <a:srgbClr val="29256A"/>
              </a:solidFill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srgbClr val="29256A"/>
                </a:solidFill>
              </a:rPr>
              <a:t>מחזקת קשרים חברתיים-קהילתיים וסביבתיים.</a:t>
            </a:r>
            <a:endParaRPr lang="en-US" sz="2000" dirty="0">
              <a:solidFill>
                <a:srgbClr val="29256A"/>
              </a:solidFill>
            </a:endParaRPr>
          </a:p>
          <a:p>
            <a:endParaRPr lang="en-US" dirty="0"/>
          </a:p>
        </p:txBody>
      </p:sp>
      <p:sp>
        <p:nvSpPr>
          <p:cNvPr id="21" name="מלבן 1"/>
          <p:cNvSpPr/>
          <p:nvPr/>
        </p:nvSpPr>
        <p:spPr>
          <a:xfrm>
            <a:off x="4805772" y="3645024"/>
            <a:ext cx="42086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e-IL" dirty="0"/>
          </a:p>
          <a:p>
            <a:r>
              <a:rPr lang="he-IL" b="1" dirty="0"/>
              <a:t>השלכות היעדר פעילות גופנית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srgbClr val="29256A"/>
                </a:solidFill>
              </a:rPr>
              <a:t>שימוש יתר בשירותי בריאות ורפואה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srgbClr val="29256A"/>
                </a:solidFill>
              </a:rPr>
              <a:t>ירידה בתפוקות העבודה,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srgbClr val="29256A"/>
                </a:solidFill>
              </a:rPr>
              <a:t>יעדרויות מעבודה,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srgbClr val="29256A"/>
                </a:solidFill>
              </a:rPr>
              <a:t>עליה בנזקקות לטיפולי בית ועוד </a:t>
            </a:r>
          </a:p>
          <a:p>
            <a:endParaRPr lang="en-US" sz="2000" dirty="0">
              <a:solidFill>
                <a:srgbClr val="29256A"/>
              </a:solidFill>
            </a:endParaRPr>
          </a:p>
          <a:p>
            <a:endParaRPr lang="en-US" dirty="0"/>
          </a:p>
        </p:txBody>
      </p:sp>
      <p:sp>
        <p:nvSpPr>
          <p:cNvPr id="22" name="מלבן מעוגל 16"/>
          <p:cNvSpPr/>
          <p:nvPr/>
        </p:nvSpPr>
        <p:spPr>
          <a:xfrm>
            <a:off x="3563889" y="5445224"/>
            <a:ext cx="5350688" cy="576064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0" hangingPunct="0">
              <a:spcBef>
                <a:spcPts val="0"/>
              </a:spcBef>
              <a:buClr>
                <a:srgbClr val="FF9900"/>
              </a:buClr>
              <a:defRPr/>
            </a:pPr>
            <a:r>
              <a:rPr lang="he-IL" sz="2000" b="1" dirty="0"/>
              <a:t>בישראל בשנת 2008 העלות הישירה של היעדר פעילות גופנית עמדה על 1.5 מיליארד ש"ח</a:t>
            </a:r>
            <a:endParaRPr lang="he-IL" sz="2000" dirty="0">
              <a:solidFill>
                <a:schemeClr val="bg1"/>
              </a:solidFill>
            </a:endParaRPr>
          </a:p>
        </p:txBody>
      </p:sp>
      <p:pic>
        <p:nvPicPr>
          <p:cNvPr id="23" name="Picture 5" descr="C:\Users\Owner\Documents\BUSINESS\משרד הבריאות חיים פעילים ובריאים\קריאיטיב\שפת מותג\פורמט למצגת אפשריבריא\PPT_FOOTER_lav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3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7464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>
                <a:solidFill>
                  <a:srgbClr val="29256A"/>
                </a:solidFill>
              </a:rPr>
              <a:pPr algn="r"/>
              <a:t>6</a:t>
            </a:fld>
            <a:endParaRPr lang="he-IL" dirty="0">
              <a:solidFill>
                <a:srgbClr val="29256A"/>
              </a:solidFill>
            </a:endParaRPr>
          </a:p>
        </p:txBody>
      </p:sp>
      <p:sp>
        <p:nvSpPr>
          <p:cNvPr id="8" name="מלבן מעוגל 7"/>
          <p:cNvSpPr/>
          <p:nvPr/>
        </p:nvSpPr>
        <p:spPr>
          <a:xfrm>
            <a:off x="827584" y="1052736"/>
            <a:ext cx="864096" cy="1800200"/>
          </a:xfrm>
          <a:prstGeom prst="roundRect">
            <a:avLst>
              <a:gd name="adj" fmla="val 533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altLang="he-IL" dirty="0">
                <a:latin typeface="David" pitchFamily="34" charset="-79"/>
                <a:cs typeface="David" pitchFamily="34" charset="-79"/>
              </a:rPr>
              <a:t>גודל מדגם=4828, גודל מדגם=4828, הרוב </a:t>
            </a:r>
            <a:r>
              <a:rPr lang="he-IL" altLang="he-IL" b="1" dirty="0">
                <a:cs typeface="David" pitchFamily="34" charset="-79"/>
              </a:rPr>
              <a:t>ניתוח סקר למ"ס, 2010</a:t>
            </a:r>
            <a:r>
              <a:rPr lang="he-IL" altLang="he-IL" dirty="0">
                <a:latin typeface="David" pitchFamily="34" charset="-79"/>
                <a:cs typeface="David" pitchFamily="34" charset="-79"/>
              </a:rPr>
              <a:t>המוחלט בגילאים 20-64</a:t>
            </a:r>
            <a:endParaRPr lang="en-US" altLang="he-IL" dirty="0">
              <a:latin typeface="David" pitchFamily="34" charset="-79"/>
              <a:cs typeface="David" pitchFamily="34" charset="-79"/>
            </a:endParaRPr>
          </a:p>
          <a:p>
            <a:r>
              <a:rPr lang="he-IL" altLang="he-IL" dirty="0">
                <a:latin typeface="David" pitchFamily="34" charset="-79"/>
                <a:cs typeface="David" pitchFamily="34" charset="-79"/>
              </a:rPr>
              <a:t>המוחלט בגילאים 20-64</a:t>
            </a:r>
            <a:endParaRPr lang="en-US" altLang="he-IL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1" name="מציין מיקום תוכן 2"/>
          <p:cNvSpPr txBox="1">
            <a:spLocks/>
          </p:cNvSpPr>
          <p:nvPr/>
        </p:nvSpPr>
        <p:spPr>
          <a:xfrm>
            <a:off x="0" y="1916832"/>
            <a:ext cx="9144000" cy="413732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2925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מלבן מעוגל 16"/>
          <p:cNvSpPr/>
          <p:nvPr/>
        </p:nvSpPr>
        <p:spPr>
          <a:xfrm>
            <a:off x="417633" y="59432"/>
            <a:ext cx="8496944" cy="993304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0" hangingPunct="0">
              <a:lnSpc>
                <a:spcPct val="150000"/>
              </a:lnSpc>
              <a:spcBef>
                <a:spcPts val="0"/>
              </a:spcBef>
              <a:buClr>
                <a:srgbClr val="FF9900"/>
              </a:buClr>
              <a:defRPr/>
            </a:pPr>
            <a:r>
              <a:rPr lang="he-IL" altLang="he-IL" sz="3200" dirty="0">
                <a:solidFill>
                  <a:schemeClr val="bg1"/>
                </a:solidFill>
              </a:rPr>
              <a:t>אורחות חיי עובדים בישראל</a:t>
            </a:r>
            <a:endParaRPr lang="he-IL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952836"/>
            <a:ext cx="56886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1752600"/>
            <a:ext cx="8229600" cy="4495800"/>
          </a:xfrm>
          <a:prstGeom prst="rect">
            <a:avLst/>
          </a:prstGeom>
        </p:spPr>
        <p:txBody>
          <a:bodyPr/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he-IL" altLang="he-IL" sz="2400" dirty="0">
                <a:latin typeface="David" pitchFamily="34" charset="-79"/>
                <a:cs typeface="David" pitchFamily="34" charset="-79"/>
              </a:rPr>
              <a:t>                </a:t>
            </a:r>
            <a:endParaRPr lang="en-US" altLang="he-IL" sz="2400" dirty="0">
              <a:latin typeface="David" pitchFamily="34" charset="-79"/>
              <a:cs typeface="David" pitchFamily="34" charset="-79"/>
            </a:endParaRPr>
          </a:p>
        </p:txBody>
      </p:sp>
      <p:graphicFrame>
        <p:nvGraphicFramePr>
          <p:cNvPr id="1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150522"/>
              </p:ext>
            </p:extLst>
          </p:nvPr>
        </p:nvGraphicFramePr>
        <p:xfrm>
          <a:off x="1259632" y="1268760"/>
          <a:ext cx="7056784" cy="414322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487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8891"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solidFill>
                            <a:schemeClr val="tx1"/>
                          </a:solidFill>
                          <a:latin typeface="David" pitchFamily="34" charset="-79"/>
                          <a:cs typeface="David" pitchFamily="34" charset="-79"/>
                        </a:rPr>
                        <a:t>התנהגות בריאות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solidFill>
                            <a:schemeClr val="tx1"/>
                          </a:solidFill>
                          <a:latin typeface="David" pitchFamily="34" charset="-79"/>
                          <a:cs typeface="David" pitchFamily="34" charset="-79"/>
                        </a:rPr>
                        <a:t>%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עישון (לפחות פעם בשבוע)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30.4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היעדר פעילות גופנית אירובית (&lt;</a:t>
                      </a:r>
                      <a:r>
                        <a:rPr lang="he-IL" sz="1800" baseline="0" dirty="0">
                          <a:latin typeface="David" pitchFamily="34" charset="-79"/>
                          <a:cs typeface="David" pitchFamily="34" charset="-79"/>
                        </a:rPr>
                        <a:t> 150 ד'/שבוע)</a:t>
                      </a:r>
                      <a:endParaRPr lang="he-IL" sz="1800" dirty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62.8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היעדר פעילות בונה כוח (&lt; פעמיים בשבוע)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84.9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>
                          <a:latin typeface="David" pitchFamily="34" charset="-79"/>
                          <a:cs typeface="David" pitchFamily="34" charset="-79"/>
                        </a:rPr>
                        <a:t>BMI</a:t>
                      </a:r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 25+/ 30+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 49.3 /</a:t>
                      </a:r>
                      <a:r>
                        <a:rPr lang="he-IL" sz="1800" baseline="0" dirty="0">
                          <a:latin typeface="David" pitchFamily="34" charset="-79"/>
                          <a:cs typeface="David" pitchFamily="34" charset="-79"/>
                        </a:rPr>
                        <a:t> 14.5</a:t>
                      </a:r>
                      <a:endParaRPr lang="he-IL" sz="1800" dirty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אינו</a:t>
                      </a:r>
                      <a:r>
                        <a:rPr lang="he-IL" sz="1800" baseline="0" dirty="0">
                          <a:latin typeface="David" pitchFamily="34" charset="-79"/>
                          <a:cs typeface="David" pitchFamily="34" charset="-79"/>
                        </a:rPr>
                        <a:t> אוכל ארוחת בוקר (מרבית הבקרים)</a:t>
                      </a:r>
                      <a:endParaRPr lang="he-IL" sz="1800" dirty="0">
                        <a:latin typeface="David" pitchFamily="34" charset="-79"/>
                        <a:cs typeface="David" pitchFamily="34" charset="-79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40.8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ישן פחות מהמומלץ (&lt; 6 שעות שינה בלילה) 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17.2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פגיעה רבה-רבה מאד בתפקוד עקב ישנוניות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6.4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2100"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תחושת לחץ לעתים קרובות בשנה החולפת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800" dirty="0">
                          <a:latin typeface="David" pitchFamily="34" charset="-79"/>
                          <a:cs typeface="David" pitchFamily="34" charset="-79"/>
                        </a:rPr>
                        <a:t>22.5</a:t>
                      </a: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5445224"/>
            <a:ext cx="770485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altLang="he-IL" b="1" dirty="0">
                <a:cs typeface="David" pitchFamily="34" charset="-79"/>
              </a:rPr>
              <a:t>ניתוח סקר למ"ס, 2010</a:t>
            </a:r>
          </a:p>
          <a:p>
            <a:r>
              <a:rPr lang="he-IL" altLang="he-IL" dirty="0">
                <a:latin typeface="David" pitchFamily="34" charset="-79"/>
                <a:cs typeface="David" pitchFamily="34" charset="-79"/>
              </a:rPr>
              <a:t>גודל מדגם=4828, הרוב המוחלט בגילאים 20-64</a:t>
            </a:r>
            <a:endParaRPr lang="en-US" altLang="he-IL" dirty="0">
              <a:latin typeface="David" pitchFamily="34" charset="-79"/>
              <a:cs typeface="David" pitchFamily="34" charset="-79"/>
            </a:endParaRPr>
          </a:p>
          <a:p>
            <a:endParaRPr lang="he-IL" dirty="0"/>
          </a:p>
        </p:txBody>
      </p:sp>
      <p:pic>
        <p:nvPicPr>
          <p:cNvPr id="13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54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3948"/>
            <a:ext cx="9144001" cy="637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7</a:t>
            </a:fld>
            <a:endParaRPr lang="he-IL" dirty="0"/>
          </a:p>
        </p:txBody>
      </p:sp>
      <p:sp>
        <p:nvSpPr>
          <p:cNvPr id="9" name="מלבן מעוגל 8"/>
          <p:cNvSpPr/>
          <p:nvPr/>
        </p:nvSpPr>
        <p:spPr>
          <a:xfrm>
            <a:off x="395536" y="404664"/>
            <a:ext cx="8352928" cy="540443"/>
          </a:xfrm>
          <a:prstGeom prst="roundRect">
            <a:avLst>
              <a:gd name="adj" fmla="val 23561"/>
            </a:avLst>
          </a:prstGeom>
          <a:solidFill>
            <a:srgbClr val="292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444053"/>
            <a:ext cx="77048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2400" dirty="0">
                <a:solidFill>
                  <a:schemeClr val="bg1"/>
                </a:solidFill>
              </a:rPr>
              <a:t>מה ניתן לעשות כדי למנוע זאת?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5536" y="1124744"/>
            <a:ext cx="8352928" cy="4032448"/>
            <a:chOff x="395536" y="1278057"/>
            <a:chExt cx="8352928" cy="4032448"/>
          </a:xfrm>
        </p:grpSpPr>
        <p:sp>
          <p:nvSpPr>
            <p:cNvPr id="8" name="מלבן מעוגל 7"/>
            <p:cNvSpPr/>
            <p:nvPr/>
          </p:nvSpPr>
          <p:spPr>
            <a:xfrm>
              <a:off x="395536" y="1278057"/>
              <a:ext cx="8352928" cy="4032448"/>
            </a:xfrm>
            <a:prstGeom prst="roundRect">
              <a:avLst>
                <a:gd name="adj" fmla="val 533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1560" y="1412776"/>
              <a:ext cx="7992888" cy="263149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he-IL" sz="2000" dirty="0">
                  <a:solidFill>
                    <a:schemeClr val="tx2"/>
                  </a:solidFill>
                </a:rPr>
                <a:t>ישראלים נמצאים במקום העבודה, בממוצע,</a:t>
              </a:r>
              <a:r>
                <a:rPr lang="he-IL" sz="2000" dirty="0">
                  <a:solidFill>
                    <a:srgbClr val="FF0000"/>
                  </a:solidFill>
                </a:rPr>
                <a:t> כשליש מהיממה.</a:t>
              </a:r>
              <a:endParaRPr lang="he-IL" sz="2000" dirty="0">
                <a:solidFill>
                  <a:srgbClr val="29256A"/>
                </a:solidFill>
              </a:endParaRPr>
            </a:p>
            <a:p>
              <a:pPr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he-IL" sz="2000" dirty="0">
                  <a:solidFill>
                    <a:srgbClr val="29256A"/>
                  </a:solidFill>
                </a:rPr>
                <a:t>אחריות המעסיק היא לספק </a:t>
              </a:r>
              <a:r>
                <a:rPr lang="he-IL" sz="2000" dirty="0">
                  <a:solidFill>
                    <a:srgbClr val="FF0000"/>
                  </a:solidFill>
                </a:rPr>
                <a:t>סביבת עבודה בטוחה, בריאה ופעילה</a:t>
              </a:r>
              <a:r>
                <a:rPr lang="he-IL" sz="2000" dirty="0">
                  <a:solidFill>
                    <a:srgbClr val="29256A"/>
                  </a:solidFill>
                </a:rPr>
                <a:t> עבור עובדיו.</a:t>
              </a:r>
            </a:p>
            <a:p>
              <a:pPr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he-IL" sz="2000" dirty="0">
                  <a:solidFill>
                    <a:srgbClr val="29256A"/>
                  </a:solidFill>
                </a:rPr>
                <a:t>שנות ה-80: </a:t>
              </a:r>
              <a:r>
                <a:rPr lang="he-IL" sz="2000" dirty="0">
                  <a:solidFill>
                    <a:srgbClr val="FF0000"/>
                  </a:solidFill>
                </a:rPr>
                <a:t>תכניות ראשונות</a:t>
              </a:r>
              <a:r>
                <a:rPr lang="he-IL" sz="2000" dirty="0">
                  <a:solidFill>
                    <a:srgbClr val="29256A"/>
                  </a:solidFill>
                </a:rPr>
                <a:t>; שנות ה-90:</a:t>
              </a:r>
              <a:r>
                <a:rPr lang="en-US" sz="2000" dirty="0">
                  <a:solidFill>
                    <a:srgbClr val="29256A"/>
                  </a:solidFill>
                </a:rPr>
                <a:t> </a:t>
              </a:r>
              <a:r>
                <a:rPr lang="he-IL" sz="2000" dirty="0">
                  <a:solidFill>
                    <a:srgbClr val="FF0000"/>
                  </a:solidFill>
                </a:rPr>
                <a:t>גישה רב תחומית</a:t>
              </a:r>
              <a:r>
                <a:rPr lang="he-IL" sz="2000" dirty="0">
                  <a:solidFill>
                    <a:srgbClr val="29256A"/>
                  </a:solidFill>
                </a:rPr>
                <a:t> לקידום בריאות.</a:t>
              </a:r>
            </a:p>
            <a:p>
              <a:pPr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he-IL" sz="2000" dirty="0">
                  <a:solidFill>
                    <a:srgbClr val="29256A"/>
                  </a:solidFill>
                </a:rPr>
                <a:t>מקום עבודה </a:t>
              </a:r>
              <a:r>
                <a:rPr lang="he-IL" sz="2000" dirty="0" err="1">
                  <a:solidFill>
                    <a:srgbClr val="29256A"/>
                  </a:solidFill>
                </a:rPr>
                <a:t>אפשריבריא</a:t>
              </a:r>
              <a:r>
                <a:rPr lang="he-IL" sz="2000" dirty="0">
                  <a:solidFill>
                    <a:srgbClr val="29256A"/>
                  </a:solidFill>
                </a:rPr>
                <a:t> מתאפיין </a:t>
              </a:r>
              <a:r>
                <a:rPr lang="he-IL" sz="2000" dirty="0">
                  <a:solidFill>
                    <a:srgbClr val="FF0000"/>
                  </a:solidFill>
                </a:rPr>
                <a:t>במדיניות, בסביבה ובתרבות ארגונית</a:t>
              </a:r>
              <a:r>
                <a:rPr lang="he-IL" sz="2000" dirty="0">
                  <a:solidFill>
                    <a:srgbClr val="29256A"/>
                  </a:solidFill>
                </a:rPr>
                <a:t> שבה המעסיקים והעובדים יכולים לשמור על </a:t>
              </a:r>
              <a:r>
                <a:rPr lang="he-IL" sz="2000" dirty="0">
                  <a:solidFill>
                    <a:srgbClr val="FF0000"/>
                  </a:solidFill>
                </a:rPr>
                <a:t>חיים פעילים ובריאים</a:t>
              </a:r>
              <a:r>
                <a:rPr lang="he-IL" sz="2000" dirty="0">
                  <a:solidFill>
                    <a:srgbClr val="29256A"/>
                  </a:solidFill>
                </a:rPr>
                <a:t>.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611560" y="1928664"/>
              <a:ext cx="78843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11560" y="3078257"/>
              <a:ext cx="78843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1560" y="4230385"/>
              <a:ext cx="78843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>
            <a:off x="611560" y="2348880"/>
            <a:ext cx="7884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253298" y="5923789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37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390638"/>
            <a:ext cx="9144001" cy="610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8</a:t>
            </a:fld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107504" y="404664"/>
            <a:ext cx="8712968" cy="540443"/>
            <a:chOff x="35496" y="404664"/>
            <a:chExt cx="8712968" cy="540443"/>
          </a:xfrm>
        </p:grpSpPr>
        <p:sp>
          <p:nvSpPr>
            <p:cNvPr id="15" name="מלבן מעוגל 14"/>
            <p:cNvSpPr/>
            <p:nvPr/>
          </p:nvSpPr>
          <p:spPr>
            <a:xfrm>
              <a:off x="35496" y="404664"/>
              <a:ext cx="8712968" cy="540443"/>
            </a:xfrm>
            <a:prstGeom prst="roundRect">
              <a:avLst>
                <a:gd name="adj" fmla="val 23561"/>
              </a:avLst>
            </a:prstGeom>
            <a:solidFill>
              <a:srgbClr val="292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1520" y="444053"/>
              <a:ext cx="84249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sz="2400" b="1" dirty="0">
                  <a:solidFill>
                    <a:schemeClr val="bg1"/>
                  </a:solidFill>
                </a:rPr>
                <a:t>התועלת הארגונית</a:t>
              </a:r>
              <a:endParaRPr lang="he-IL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915817" y="1489352"/>
            <a:ext cx="6120680" cy="399606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sz="2400" dirty="0">
                <a:solidFill>
                  <a:srgbClr val="CC00CC"/>
                </a:solidFill>
              </a:rPr>
              <a:t>שיפור פריון העבודה של עובדים</a:t>
            </a:r>
            <a:endParaRPr lang="en-US" sz="2400" dirty="0">
              <a:solidFill>
                <a:srgbClr val="CC00CC"/>
              </a:solidFill>
            </a:endParaRPr>
          </a:p>
          <a:p>
            <a:pPr lvl="0"/>
            <a:r>
              <a:rPr lang="he-IL" sz="2400" dirty="0">
                <a:solidFill>
                  <a:schemeClr val="tx2"/>
                </a:solidFill>
              </a:rPr>
              <a:t>הורדת שיעור ההיעדרות של עובדים</a:t>
            </a:r>
            <a:endParaRPr lang="en-US" sz="2400" dirty="0">
              <a:solidFill>
                <a:schemeClr val="tx2"/>
              </a:solidFill>
            </a:endParaRPr>
          </a:p>
          <a:p>
            <a:pPr lvl="0"/>
            <a:r>
              <a:rPr lang="he-IL" sz="2400" dirty="0">
                <a:solidFill>
                  <a:srgbClr val="CC00CC"/>
                </a:solidFill>
              </a:rPr>
              <a:t>הורדת שיעור החולי וההיפגעות</a:t>
            </a:r>
          </a:p>
          <a:p>
            <a:r>
              <a:rPr lang="he-IL" sz="2400" dirty="0">
                <a:solidFill>
                  <a:schemeClr val="tx2"/>
                </a:solidFill>
              </a:rPr>
              <a:t>הורדת הנטל הכלכלי הישיר והעקיף של עלויות בריאות ונכות</a:t>
            </a:r>
            <a:endParaRPr lang="en-US" sz="2400" dirty="0">
              <a:solidFill>
                <a:schemeClr val="tx2"/>
              </a:solidFill>
            </a:endParaRPr>
          </a:p>
          <a:p>
            <a:pPr lvl="0"/>
            <a:r>
              <a:rPr lang="he-IL" sz="2400" dirty="0">
                <a:solidFill>
                  <a:srgbClr val="CC00CC"/>
                </a:solidFill>
              </a:rPr>
              <a:t>שיפור גישת העובדים ורמת מחויבותם למקום העבודה</a:t>
            </a:r>
          </a:p>
          <a:p>
            <a:r>
              <a:rPr lang="he-IL" sz="2400" dirty="0">
                <a:solidFill>
                  <a:schemeClr val="tx2"/>
                </a:solidFill>
              </a:rPr>
              <a:t>שיפור תדמית הארגון</a:t>
            </a:r>
          </a:p>
          <a:p>
            <a:pPr lvl="0"/>
            <a:r>
              <a:rPr lang="he-IL" sz="2400" dirty="0">
                <a:solidFill>
                  <a:schemeClr val="tx2"/>
                </a:solidFill>
              </a:rPr>
              <a:t>שיפור גיוס עובדים איכותיים ושימורם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1788" y="1747570"/>
            <a:ext cx="2696526" cy="3240360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/>
              <a:t>תכנית ארגונית לקידום בריאות העובד מייצרת מנוע נוסף לחיזוק החוסן הכלכלי של הארגון</a:t>
            </a:r>
            <a:endParaRPr lang="he-IL" sz="2400" b="1" dirty="0">
              <a:solidFill>
                <a:schemeClr val="bg1"/>
              </a:solidFill>
            </a:endParaRPr>
          </a:p>
          <a:p>
            <a:pPr algn="ctr"/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53298" y="5923789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7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390638"/>
            <a:ext cx="9144001" cy="610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5414"/>
            <a:ext cx="9144000" cy="13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 rIns="288000"/>
          <a:lstStyle/>
          <a:p>
            <a:pPr algn="r"/>
            <a:fld id="{AB684531-82A7-4B17-8330-B138FF3FF7DD}" type="slidenum">
              <a:rPr lang="he-IL" smtClean="0"/>
              <a:pPr algn="r"/>
              <a:t>9</a:t>
            </a:fld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107504" y="404664"/>
            <a:ext cx="8712968" cy="540443"/>
            <a:chOff x="35496" y="404664"/>
            <a:chExt cx="8712968" cy="540443"/>
          </a:xfrm>
        </p:grpSpPr>
        <p:sp>
          <p:nvSpPr>
            <p:cNvPr id="15" name="מלבן מעוגל 14"/>
            <p:cNvSpPr/>
            <p:nvPr/>
          </p:nvSpPr>
          <p:spPr>
            <a:xfrm>
              <a:off x="35496" y="404664"/>
              <a:ext cx="8712968" cy="540443"/>
            </a:xfrm>
            <a:prstGeom prst="roundRect">
              <a:avLst>
                <a:gd name="adj" fmla="val 23561"/>
              </a:avLst>
            </a:prstGeom>
            <a:solidFill>
              <a:srgbClr val="2925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1520" y="444053"/>
              <a:ext cx="84249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sz="2400" b="1" dirty="0">
                  <a:solidFill>
                    <a:schemeClr val="bg1"/>
                  </a:solidFill>
                </a:rPr>
                <a:t>התועלת עבור העובד</a:t>
              </a:r>
              <a:endParaRPr lang="he-IL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419872" y="1742921"/>
            <a:ext cx="5544616" cy="27710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he-IL" sz="2400" dirty="0">
                <a:solidFill>
                  <a:srgbClr val="CC00CC"/>
                </a:solidFill>
              </a:rPr>
              <a:t>הגברת רווחת העובד</a:t>
            </a:r>
          </a:p>
          <a:p>
            <a:pPr lvl="0"/>
            <a:r>
              <a:rPr lang="he-IL" sz="2400" dirty="0">
                <a:solidFill>
                  <a:schemeClr val="tx2"/>
                </a:solidFill>
              </a:rPr>
              <a:t>ירידה בתחלואה והסיכון לתחלואה כרונית</a:t>
            </a:r>
          </a:p>
          <a:p>
            <a:r>
              <a:rPr lang="he-IL" sz="2400" dirty="0">
                <a:solidFill>
                  <a:srgbClr val="CC00CC"/>
                </a:solidFill>
              </a:rPr>
              <a:t>שיפור בבריאות פיזית ונפשית </a:t>
            </a:r>
          </a:p>
          <a:p>
            <a:pPr lvl="0"/>
            <a:r>
              <a:rPr lang="he-IL" sz="2400" dirty="0">
                <a:solidFill>
                  <a:schemeClr val="tx2"/>
                </a:solidFill>
              </a:rPr>
              <a:t>סביבת עבודה פיזית וחברתית נעימה התומכת בבריאות ובטיחות הפרט</a:t>
            </a:r>
          </a:p>
          <a:p>
            <a:r>
              <a:rPr lang="he-IL" sz="2400" dirty="0">
                <a:solidFill>
                  <a:srgbClr val="CC00CC"/>
                </a:solidFill>
              </a:rPr>
              <a:t>שיפור שביעות הרצון ממקום העבודה </a:t>
            </a:r>
            <a:endParaRPr lang="en-US" sz="2400" dirty="0">
              <a:solidFill>
                <a:srgbClr val="CC00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9290" y="1772816"/>
            <a:ext cx="2696526" cy="3240360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/>
              <a:t>תכנית ארגונית לקידום בריאות העובד נותנת לעובד תחושה כי הארגון מעמידו במרכז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3298" y="5975702"/>
            <a:ext cx="8899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05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צילום: גל דרן</a:t>
            </a:r>
            <a:endParaRPr lang="en-US" sz="105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98" y="6309320"/>
            <a:ext cx="769111" cy="5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1832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8428</TotalTime>
  <Words>951</Words>
  <Application>Microsoft Office PowerPoint</Application>
  <PresentationFormat>On-screen Show (4:3)</PresentationFormat>
  <Paragraphs>223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David</vt:lpstr>
      <vt:lpstr>Wingdings</vt:lpstr>
      <vt:lpstr>ערכת נושא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</dc:creator>
  <cp:lastModifiedBy>Tsvika Krauzer</cp:lastModifiedBy>
  <cp:revision>501</cp:revision>
  <dcterms:created xsi:type="dcterms:W3CDTF">2013-09-23T12:48:08Z</dcterms:created>
  <dcterms:modified xsi:type="dcterms:W3CDTF">2022-11-28T07:55:57Z</dcterms:modified>
</cp:coreProperties>
</file>