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0"/>
  </p:notesMasterIdLst>
  <p:handoutMasterIdLst>
    <p:handoutMasterId r:id="rId21"/>
  </p:handoutMasterIdLst>
  <p:sldIdLst>
    <p:sldId id="590" r:id="rId2"/>
    <p:sldId id="533" r:id="rId3"/>
    <p:sldId id="583" r:id="rId4"/>
    <p:sldId id="566" r:id="rId5"/>
    <p:sldId id="465" r:id="rId6"/>
    <p:sldId id="587" r:id="rId7"/>
    <p:sldId id="588" r:id="rId8"/>
    <p:sldId id="589" r:id="rId9"/>
    <p:sldId id="579" r:id="rId10"/>
    <p:sldId id="581" r:id="rId11"/>
    <p:sldId id="449" r:id="rId12"/>
    <p:sldId id="560" r:id="rId13"/>
    <p:sldId id="582" r:id="rId14"/>
    <p:sldId id="584" r:id="rId15"/>
    <p:sldId id="585" r:id="rId16"/>
    <p:sldId id="561" r:id="rId17"/>
    <p:sldId id="586" r:id="rId18"/>
    <p:sldId id="563"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00CC"/>
    <a:srgbClr val="29256A"/>
    <a:srgbClr val="003300"/>
    <a:srgbClr val="FFFFFF"/>
    <a:srgbClr val="009500"/>
    <a:srgbClr val="008000"/>
    <a:srgbClr val="C00000"/>
    <a:srgbClr val="FF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468" autoAdjust="0"/>
    <p:restoredTop sz="89117" autoAdjust="0"/>
  </p:normalViewPr>
  <p:slideViewPr>
    <p:cSldViewPr>
      <p:cViewPr varScale="1">
        <p:scale>
          <a:sx n="82" d="100"/>
          <a:sy n="82" d="100"/>
        </p:scale>
        <p:origin x="898" y="72"/>
      </p:cViewPr>
      <p:guideLst>
        <p:guide orient="horz" pos="2160"/>
        <p:guide pos="2880"/>
      </p:guideLst>
    </p:cSldViewPr>
  </p:slideViewPr>
  <p:notesTextViewPr>
    <p:cViewPr>
      <p:scale>
        <a:sx n="1" d="1"/>
        <a:sy n="1" d="1"/>
      </p:scale>
      <p:origin x="0" y="0"/>
    </p:cViewPr>
  </p:notesTextViewPr>
  <p:sorterViewPr>
    <p:cViewPr>
      <p:scale>
        <a:sx n="100" d="100"/>
        <a:sy n="100" d="100"/>
      </p:scale>
      <p:origin x="0" y="31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C82B6B98-21A8-43E7-BACF-9F8155782B67}" type="datetimeFigureOut">
              <a:rPr lang="he-IL" smtClean="0"/>
              <a:pPr/>
              <a:t>ד'/כסלו/תשפ"ג</a:t>
            </a:fld>
            <a:endParaRPr lang="he-IL" dirty="0"/>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A57CD4E6-FC55-4C82-8035-6763F18D2FB5}" type="slidenum">
              <a:rPr lang="he-IL" smtClean="0"/>
              <a:pPr/>
              <a:t>‹#›</a:t>
            </a:fld>
            <a:endParaRPr lang="he-IL" dirty="0"/>
          </a:p>
        </p:txBody>
      </p:sp>
    </p:spTree>
    <p:extLst>
      <p:ext uri="{BB962C8B-B14F-4D97-AF65-F5344CB8AC3E}">
        <p14:creationId xmlns:p14="http://schemas.microsoft.com/office/powerpoint/2010/main" val="35737648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978E7AC-D789-44F5-BE06-C5AE16481BA9}" type="datetimeFigureOut">
              <a:rPr lang="he-IL" smtClean="0"/>
              <a:pPr/>
              <a:t>ד'/כסלו/תשפ"ג</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8242FE-34A7-42A5-B7B0-DB0C9D12EB0C}" type="slidenum">
              <a:rPr lang="he-IL" smtClean="0"/>
              <a:pPr/>
              <a:t>‹#›</a:t>
            </a:fld>
            <a:endParaRPr lang="he-IL" dirty="0"/>
          </a:p>
        </p:txBody>
      </p:sp>
    </p:spTree>
    <p:extLst>
      <p:ext uri="{BB962C8B-B14F-4D97-AF65-F5344CB8AC3E}">
        <p14:creationId xmlns:p14="http://schemas.microsoft.com/office/powerpoint/2010/main" val="611760426"/>
      </p:ext>
    </p:extLst>
  </p:cSld>
  <p:clrMap bg1="lt1" tx1="dk1" bg2="lt2" tx2="dk2" accent1="accent1" accent2="accent2" accent3="accent3" accent4="accent4" accent5="accent5" accent6="accent6" hlink="hlink" folHlink="folHlink"/>
  <p:hf hd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he-IL"/>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08A474-3511-4222-B120-89061A3ECADD}" type="slidenum">
              <a:rPr lang="en-AU" altLang="en-US"/>
              <a:pPr>
                <a:spcBef>
                  <a:spcPct val="0"/>
                </a:spcBef>
              </a:pPr>
              <a:t>1</a:t>
            </a:fld>
            <a:endParaRPr lang="en-AU" altLang="en-US"/>
          </a:p>
        </p:txBody>
      </p:sp>
    </p:spTree>
    <p:extLst>
      <p:ext uri="{BB962C8B-B14F-4D97-AF65-F5344CB8AC3E}">
        <p14:creationId xmlns:p14="http://schemas.microsoft.com/office/powerpoint/2010/main" val="2141738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15</a:t>
            </a:fld>
            <a:endParaRPr lang="he-IL" dirty="0"/>
          </a:p>
        </p:txBody>
      </p:sp>
    </p:spTree>
    <p:extLst>
      <p:ext uri="{BB962C8B-B14F-4D97-AF65-F5344CB8AC3E}">
        <p14:creationId xmlns:p14="http://schemas.microsoft.com/office/powerpoint/2010/main" val="3675449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16</a:t>
            </a:fld>
            <a:endParaRPr lang="he-IL" dirty="0"/>
          </a:p>
        </p:txBody>
      </p:sp>
    </p:spTree>
    <p:extLst>
      <p:ext uri="{BB962C8B-B14F-4D97-AF65-F5344CB8AC3E}">
        <p14:creationId xmlns:p14="http://schemas.microsoft.com/office/powerpoint/2010/main" val="73055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17</a:t>
            </a:fld>
            <a:endParaRPr lang="he-IL" dirty="0"/>
          </a:p>
        </p:txBody>
      </p:sp>
    </p:spTree>
    <p:extLst>
      <p:ext uri="{BB962C8B-B14F-4D97-AF65-F5344CB8AC3E}">
        <p14:creationId xmlns:p14="http://schemas.microsoft.com/office/powerpoint/2010/main" val="28143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68242FE-34A7-42A5-B7B0-DB0C9D12EB0C}" type="slidenum">
              <a:rPr lang="he-IL" smtClean="0"/>
              <a:pPr/>
              <a:t>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Tree>
    <p:extLst>
      <p:ext uri="{BB962C8B-B14F-4D97-AF65-F5344CB8AC3E}">
        <p14:creationId xmlns:p14="http://schemas.microsoft.com/office/powerpoint/2010/main" val="242550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4</a:t>
            </a:fld>
            <a:endParaRPr lang="he-IL" dirty="0"/>
          </a:p>
        </p:txBody>
      </p:sp>
    </p:spTree>
    <p:extLst>
      <p:ext uri="{BB962C8B-B14F-4D97-AF65-F5344CB8AC3E}">
        <p14:creationId xmlns:p14="http://schemas.microsoft.com/office/powerpoint/2010/main" val="7305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8</a:t>
            </a:fld>
            <a:endParaRPr lang="he-IL" dirty="0"/>
          </a:p>
        </p:txBody>
      </p:sp>
      <p:sp>
        <p:nvSpPr>
          <p:cNvPr id="6" name="Header Placeholder 5"/>
          <p:cNvSpPr>
            <a:spLocks noGrp="1"/>
          </p:cNvSpPr>
          <p:nvPr>
            <p:ph type="hdr" sz="quarter" idx="12"/>
          </p:nvPr>
        </p:nvSpPr>
        <p:spPr/>
        <p:txBody>
          <a:bodyPr/>
          <a:lstStyle/>
          <a:p>
            <a:r>
              <a:rPr lang="he-IL" dirty="0"/>
              <a:t>צעד 5 : תכנון התכנית / מצגת בנושא יתרונות הפעילות הגופנית</a:t>
            </a:r>
          </a:p>
        </p:txBody>
      </p:sp>
    </p:spTree>
    <p:extLst>
      <p:ext uri="{BB962C8B-B14F-4D97-AF65-F5344CB8AC3E}">
        <p14:creationId xmlns:p14="http://schemas.microsoft.com/office/powerpoint/2010/main" val="1529330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9</a:t>
            </a:fld>
            <a:endParaRPr lang="he-IL" dirty="0"/>
          </a:p>
        </p:txBody>
      </p:sp>
    </p:spTree>
    <p:extLst>
      <p:ext uri="{BB962C8B-B14F-4D97-AF65-F5344CB8AC3E}">
        <p14:creationId xmlns:p14="http://schemas.microsoft.com/office/powerpoint/2010/main" val="414233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10</a:t>
            </a:fld>
            <a:endParaRPr lang="he-IL" dirty="0"/>
          </a:p>
        </p:txBody>
      </p:sp>
    </p:spTree>
    <p:extLst>
      <p:ext uri="{BB962C8B-B14F-4D97-AF65-F5344CB8AC3E}">
        <p14:creationId xmlns:p14="http://schemas.microsoft.com/office/powerpoint/2010/main" val="328782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12</a:t>
            </a:fld>
            <a:endParaRPr lang="he-IL" dirty="0"/>
          </a:p>
        </p:txBody>
      </p:sp>
    </p:spTree>
    <p:extLst>
      <p:ext uri="{BB962C8B-B14F-4D97-AF65-F5344CB8AC3E}">
        <p14:creationId xmlns:p14="http://schemas.microsoft.com/office/powerpoint/2010/main" val="58526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13</a:t>
            </a:fld>
            <a:endParaRPr lang="he-IL" dirty="0"/>
          </a:p>
        </p:txBody>
      </p:sp>
    </p:spTree>
    <p:extLst>
      <p:ext uri="{BB962C8B-B14F-4D97-AF65-F5344CB8AC3E}">
        <p14:creationId xmlns:p14="http://schemas.microsoft.com/office/powerpoint/2010/main" val="2640487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כותרת תחתונה 3"/>
          <p:cNvSpPr>
            <a:spLocks noGrp="1"/>
          </p:cNvSpPr>
          <p:nvPr>
            <p:ph type="ftr" sz="quarter" idx="10"/>
          </p:nvPr>
        </p:nvSpPr>
        <p:spPr/>
        <p:txBody>
          <a:bodyPr/>
          <a:lstStyle/>
          <a:p>
            <a:endParaRPr lang="he-IL" dirty="0"/>
          </a:p>
        </p:txBody>
      </p:sp>
      <p:sp>
        <p:nvSpPr>
          <p:cNvPr id="5" name="מציין מיקום של מספר שקופית 4"/>
          <p:cNvSpPr>
            <a:spLocks noGrp="1"/>
          </p:cNvSpPr>
          <p:nvPr>
            <p:ph type="sldNum" sz="quarter" idx="11"/>
          </p:nvPr>
        </p:nvSpPr>
        <p:spPr/>
        <p:txBody>
          <a:bodyPr/>
          <a:lstStyle/>
          <a:p>
            <a:fld id="{E68242FE-34A7-42A5-B7B0-DB0C9D12EB0C}" type="slidenum">
              <a:rPr lang="he-IL" smtClean="0"/>
              <a:pPr/>
              <a:t>14</a:t>
            </a:fld>
            <a:endParaRPr lang="he-IL" dirty="0"/>
          </a:p>
        </p:txBody>
      </p:sp>
    </p:spTree>
    <p:extLst>
      <p:ext uri="{BB962C8B-B14F-4D97-AF65-F5344CB8AC3E}">
        <p14:creationId xmlns:p14="http://schemas.microsoft.com/office/powerpoint/2010/main" val="2280550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6D50AD5C-FAFA-473E-865F-96D476F237B9}" type="datetime8">
              <a:rPr lang="he-IL" smtClean="0"/>
              <a:pPr/>
              <a:t>28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3713598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57FA8512-283D-4357-89F0-26B2B170641B}" type="datetime8">
              <a:rPr lang="he-IL" smtClean="0"/>
              <a:pPr/>
              <a:t>28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01652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9B1AF82F-4169-42F7-A809-CBAFADBD44F6}" type="datetime8">
              <a:rPr lang="he-IL" smtClean="0"/>
              <a:pPr/>
              <a:t>28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1041079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l">
    <p:spTree>
      <p:nvGrpSpPr>
        <p:cNvPr id="1" name=""/>
        <p:cNvGrpSpPr/>
        <p:nvPr/>
      </p:nvGrpSpPr>
      <p:grpSpPr>
        <a:xfrm>
          <a:off x="0" y="0"/>
          <a:ext cx="0" cy="0"/>
          <a:chOff x="0" y="0"/>
          <a:chExt cx="0" cy="0"/>
        </a:xfrm>
      </p:grpSpPr>
      <p:sp>
        <p:nvSpPr>
          <p:cNvPr id="11" name="Pentagon 10"/>
          <p:cNvSpPr/>
          <p:nvPr userDrawn="1"/>
        </p:nvSpPr>
        <p:spPr>
          <a:xfrm>
            <a:off x="6351" y="836085"/>
            <a:ext cx="1325563" cy="385233"/>
          </a:xfrm>
          <a:prstGeom prst="homePlate">
            <a:avLst/>
          </a:prstGeom>
          <a:solidFill>
            <a:srgbClr val="007B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p>
        </p:txBody>
      </p:sp>
      <p:sp>
        <p:nvSpPr>
          <p:cNvPr id="12" name="Rectangle 6"/>
          <p:cNvSpPr/>
          <p:nvPr userDrawn="1"/>
        </p:nvSpPr>
        <p:spPr>
          <a:xfrm>
            <a:off x="1327150" y="836085"/>
            <a:ext cx="7061200" cy="385233"/>
          </a:xfrm>
          <a:custGeom>
            <a:avLst/>
            <a:gdLst>
              <a:gd name="connsiteX0" fmla="*/ 0 w 6264696"/>
              <a:gd name="connsiteY0" fmla="*/ 0 h 288032"/>
              <a:gd name="connsiteX1" fmla="*/ 6264696 w 6264696"/>
              <a:gd name="connsiteY1" fmla="*/ 0 h 288032"/>
              <a:gd name="connsiteX2" fmla="*/ 6264696 w 6264696"/>
              <a:gd name="connsiteY2" fmla="*/ 288032 h 288032"/>
              <a:gd name="connsiteX3" fmla="*/ 0 w 6264696"/>
              <a:gd name="connsiteY3" fmla="*/ 288032 h 288032"/>
              <a:gd name="connsiteX4" fmla="*/ 0 w 6264696"/>
              <a:gd name="connsiteY4" fmla="*/ 0 h 288032"/>
              <a:gd name="connsiteX0" fmla="*/ 0 w 6402252"/>
              <a:gd name="connsiteY0" fmla="*/ 0 h 288032"/>
              <a:gd name="connsiteX1" fmla="*/ 6264696 w 6402252"/>
              <a:gd name="connsiteY1" fmla="*/ 0 h 288032"/>
              <a:gd name="connsiteX2" fmla="*/ 6402251 w 6402252"/>
              <a:gd name="connsiteY2" fmla="*/ 159544 h 288032"/>
              <a:gd name="connsiteX3" fmla="*/ 6264696 w 6402252"/>
              <a:gd name="connsiteY3" fmla="*/ 288032 h 288032"/>
              <a:gd name="connsiteX4" fmla="*/ 0 w 6402252"/>
              <a:gd name="connsiteY4" fmla="*/ 288032 h 288032"/>
              <a:gd name="connsiteX5" fmla="*/ 0 w 6402252"/>
              <a:gd name="connsiteY5" fmla="*/ 0 h 288032"/>
              <a:gd name="connsiteX0" fmla="*/ 12 w 6402264"/>
              <a:gd name="connsiteY0" fmla="*/ 0 h 288032"/>
              <a:gd name="connsiteX1" fmla="*/ 6264708 w 6402264"/>
              <a:gd name="connsiteY1" fmla="*/ 0 h 288032"/>
              <a:gd name="connsiteX2" fmla="*/ 6402263 w 6402264"/>
              <a:gd name="connsiteY2" fmla="*/ 159544 h 288032"/>
              <a:gd name="connsiteX3" fmla="*/ 6264708 w 6402264"/>
              <a:gd name="connsiteY3" fmla="*/ 288032 h 288032"/>
              <a:gd name="connsiteX4" fmla="*/ 12 w 6402264"/>
              <a:gd name="connsiteY4" fmla="*/ 288032 h 288032"/>
              <a:gd name="connsiteX5" fmla="*/ 117210 w 6402264"/>
              <a:gd name="connsiteY5" fmla="*/ 147970 h 288032"/>
              <a:gd name="connsiteX6" fmla="*/ 12 w 6402264"/>
              <a:gd name="connsiteY6" fmla="*/ 0 h 288032"/>
              <a:gd name="connsiteX0" fmla="*/ 420995 w 6823247"/>
              <a:gd name="connsiteY0" fmla="*/ 0 h 288032"/>
              <a:gd name="connsiteX1" fmla="*/ 6685691 w 6823247"/>
              <a:gd name="connsiteY1" fmla="*/ 0 h 288032"/>
              <a:gd name="connsiteX2" fmla="*/ 6823246 w 6823247"/>
              <a:gd name="connsiteY2" fmla="*/ 159544 h 288032"/>
              <a:gd name="connsiteX3" fmla="*/ 6685691 w 6823247"/>
              <a:gd name="connsiteY3" fmla="*/ 288032 h 288032"/>
              <a:gd name="connsiteX4" fmla="*/ 420995 w 6823247"/>
              <a:gd name="connsiteY4" fmla="*/ 288032 h 288032"/>
              <a:gd name="connsiteX5" fmla="*/ 538193 w 6823247"/>
              <a:gd name="connsiteY5" fmla="*/ 147970 h 288032"/>
              <a:gd name="connsiteX6" fmla="*/ 420995 w 6823247"/>
              <a:gd name="connsiteY6" fmla="*/ 0 h 288032"/>
              <a:gd name="connsiteX0" fmla="*/ 0 w 6402252"/>
              <a:gd name="connsiteY0" fmla="*/ 0 h 288032"/>
              <a:gd name="connsiteX1" fmla="*/ 6264696 w 6402252"/>
              <a:gd name="connsiteY1" fmla="*/ 0 h 288032"/>
              <a:gd name="connsiteX2" fmla="*/ 6402251 w 6402252"/>
              <a:gd name="connsiteY2" fmla="*/ 159544 h 288032"/>
              <a:gd name="connsiteX3" fmla="*/ 6264696 w 6402252"/>
              <a:gd name="connsiteY3" fmla="*/ 288032 h 288032"/>
              <a:gd name="connsiteX4" fmla="*/ 0 w 6402252"/>
              <a:gd name="connsiteY4" fmla="*/ 288032 h 288032"/>
              <a:gd name="connsiteX5" fmla="*/ 117198 w 6402252"/>
              <a:gd name="connsiteY5" fmla="*/ 147970 h 288032"/>
              <a:gd name="connsiteX6" fmla="*/ 0 w 6402252"/>
              <a:gd name="connsiteY6" fmla="*/ 0 h 288032"/>
              <a:gd name="connsiteX0" fmla="*/ 0 w 6402252"/>
              <a:gd name="connsiteY0" fmla="*/ 0 h 288032"/>
              <a:gd name="connsiteX1" fmla="*/ 6264696 w 6402252"/>
              <a:gd name="connsiteY1" fmla="*/ 0 h 288032"/>
              <a:gd name="connsiteX2" fmla="*/ 6402251 w 6402252"/>
              <a:gd name="connsiteY2" fmla="*/ 159544 h 288032"/>
              <a:gd name="connsiteX3" fmla="*/ 6264696 w 6402252"/>
              <a:gd name="connsiteY3" fmla="*/ 288032 h 288032"/>
              <a:gd name="connsiteX4" fmla="*/ 0 w 6402252"/>
              <a:gd name="connsiteY4" fmla="*/ 288032 h 288032"/>
              <a:gd name="connsiteX5" fmla="*/ 117198 w 6402252"/>
              <a:gd name="connsiteY5" fmla="*/ 147970 h 288032"/>
              <a:gd name="connsiteX6" fmla="*/ 0 w 6402252"/>
              <a:gd name="connsiteY6" fmla="*/ 0 h 288032"/>
              <a:gd name="connsiteX0" fmla="*/ 0 w 6402252"/>
              <a:gd name="connsiteY0" fmla="*/ 0 h 288032"/>
              <a:gd name="connsiteX1" fmla="*/ 6264696 w 6402252"/>
              <a:gd name="connsiteY1" fmla="*/ 0 h 288032"/>
              <a:gd name="connsiteX2" fmla="*/ 6402251 w 6402252"/>
              <a:gd name="connsiteY2" fmla="*/ 159544 h 288032"/>
              <a:gd name="connsiteX3" fmla="*/ 6264696 w 6402252"/>
              <a:gd name="connsiteY3" fmla="*/ 288032 h 288032"/>
              <a:gd name="connsiteX4" fmla="*/ 0 w 6402252"/>
              <a:gd name="connsiteY4" fmla="*/ 288032 h 288032"/>
              <a:gd name="connsiteX5" fmla="*/ 117198 w 6402252"/>
              <a:gd name="connsiteY5" fmla="*/ 147970 h 288032"/>
              <a:gd name="connsiteX6" fmla="*/ 0 w 6402252"/>
              <a:gd name="connsiteY6" fmla="*/ 0 h 288032"/>
              <a:gd name="connsiteX0" fmla="*/ 0 w 6402253"/>
              <a:gd name="connsiteY0" fmla="*/ 0 h 288032"/>
              <a:gd name="connsiteX1" fmla="*/ 6264696 w 6402253"/>
              <a:gd name="connsiteY1" fmla="*/ 0 h 288032"/>
              <a:gd name="connsiteX2" fmla="*/ 6402251 w 6402253"/>
              <a:gd name="connsiteY2" fmla="*/ 159544 h 288032"/>
              <a:gd name="connsiteX3" fmla="*/ 6264696 w 6402253"/>
              <a:gd name="connsiteY3" fmla="*/ 288032 h 288032"/>
              <a:gd name="connsiteX4" fmla="*/ 0 w 6402253"/>
              <a:gd name="connsiteY4" fmla="*/ 288032 h 288032"/>
              <a:gd name="connsiteX5" fmla="*/ 117198 w 6402253"/>
              <a:gd name="connsiteY5" fmla="*/ 147970 h 288032"/>
              <a:gd name="connsiteX6" fmla="*/ 0 w 6402253"/>
              <a:gd name="connsiteY6" fmla="*/ 0 h 288032"/>
              <a:gd name="connsiteX0" fmla="*/ 0 w 6402251"/>
              <a:gd name="connsiteY0" fmla="*/ 0 h 288032"/>
              <a:gd name="connsiteX1" fmla="*/ 6264696 w 6402251"/>
              <a:gd name="connsiteY1" fmla="*/ 0 h 288032"/>
              <a:gd name="connsiteX2" fmla="*/ 6402251 w 6402251"/>
              <a:gd name="connsiteY2" fmla="*/ 159544 h 288032"/>
              <a:gd name="connsiteX3" fmla="*/ 6264696 w 6402251"/>
              <a:gd name="connsiteY3" fmla="*/ 288032 h 288032"/>
              <a:gd name="connsiteX4" fmla="*/ 0 w 6402251"/>
              <a:gd name="connsiteY4" fmla="*/ 288032 h 288032"/>
              <a:gd name="connsiteX5" fmla="*/ 117198 w 6402251"/>
              <a:gd name="connsiteY5" fmla="*/ 147970 h 288032"/>
              <a:gd name="connsiteX6" fmla="*/ 0 w 6402251"/>
              <a:gd name="connsiteY6" fmla="*/ 0 h 288032"/>
              <a:gd name="connsiteX0" fmla="*/ 0 w 6402251"/>
              <a:gd name="connsiteY0" fmla="*/ 0 h 288032"/>
              <a:gd name="connsiteX1" fmla="*/ 6264696 w 6402251"/>
              <a:gd name="connsiteY1" fmla="*/ 0 h 288032"/>
              <a:gd name="connsiteX2" fmla="*/ 6402251 w 6402251"/>
              <a:gd name="connsiteY2" fmla="*/ 159544 h 288032"/>
              <a:gd name="connsiteX3" fmla="*/ 6264696 w 6402251"/>
              <a:gd name="connsiteY3" fmla="*/ 288032 h 288032"/>
              <a:gd name="connsiteX4" fmla="*/ 0 w 6402251"/>
              <a:gd name="connsiteY4" fmla="*/ 288032 h 288032"/>
              <a:gd name="connsiteX5" fmla="*/ 117198 w 6402251"/>
              <a:gd name="connsiteY5" fmla="*/ 147970 h 288032"/>
              <a:gd name="connsiteX6" fmla="*/ 0 w 6402251"/>
              <a:gd name="connsiteY6" fmla="*/ 0 h 288032"/>
              <a:gd name="connsiteX0" fmla="*/ 0 w 6402251"/>
              <a:gd name="connsiteY0" fmla="*/ 0 h 288032"/>
              <a:gd name="connsiteX1" fmla="*/ 6264696 w 6402251"/>
              <a:gd name="connsiteY1" fmla="*/ 0 h 288032"/>
              <a:gd name="connsiteX2" fmla="*/ 6402251 w 6402251"/>
              <a:gd name="connsiteY2" fmla="*/ 159544 h 288032"/>
              <a:gd name="connsiteX3" fmla="*/ 6264696 w 6402251"/>
              <a:gd name="connsiteY3" fmla="*/ 288032 h 288032"/>
              <a:gd name="connsiteX4" fmla="*/ 0 w 6402251"/>
              <a:gd name="connsiteY4" fmla="*/ 288032 h 288032"/>
              <a:gd name="connsiteX5" fmla="*/ 134560 w 6402251"/>
              <a:gd name="connsiteY5" fmla="*/ 147970 h 288032"/>
              <a:gd name="connsiteX6" fmla="*/ 0 w 6402251"/>
              <a:gd name="connsiteY6" fmla="*/ 0 h 288032"/>
              <a:gd name="connsiteX0" fmla="*/ 0 w 6419613"/>
              <a:gd name="connsiteY0" fmla="*/ 0 h 288032"/>
              <a:gd name="connsiteX1" fmla="*/ 6264696 w 6419613"/>
              <a:gd name="connsiteY1" fmla="*/ 0 h 288032"/>
              <a:gd name="connsiteX2" fmla="*/ 6419613 w 6419613"/>
              <a:gd name="connsiteY2" fmla="*/ 142182 h 288032"/>
              <a:gd name="connsiteX3" fmla="*/ 6264696 w 6419613"/>
              <a:gd name="connsiteY3" fmla="*/ 288032 h 288032"/>
              <a:gd name="connsiteX4" fmla="*/ 0 w 6419613"/>
              <a:gd name="connsiteY4" fmla="*/ 288032 h 288032"/>
              <a:gd name="connsiteX5" fmla="*/ 134560 w 6419613"/>
              <a:gd name="connsiteY5" fmla="*/ 147970 h 288032"/>
              <a:gd name="connsiteX6" fmla="*/ 0 w 6419613"/>
              <a:gd name="connsiteY6" fmla="*/ 0 h 288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9613" h="288032">
                <a:moveTo>
                  <a:pt x="0" y="0"/>
                </a:moveTo>
                <a:lnTo>
                  <a:pt x="6264696" y="0"/>
                </a:lnTo>
                <a:lnTo>
                  <a:pt x="6419613" y="142182"/>
                </a:lnTo>
                <a:lnTo>
                  <a:pt x="6264696" y="288032"/>
                </a:lnTo>
                <a:lnTo>
                  <a:pt x="0" y="288032"/>
                </a:lnTo>
                <a:lnTo>
                  <a:pt x="134560" y="14797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AU" sz="1800"/>
          </a:p>
        </p:txBody>
      </p:sp>
      <p:pic>
        <p:nvPicPr>
          <p:cNvPr id="13"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12089" y="6212417"/>
            <a:ext cx="1081087" cy="53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15"/>
          <p:cNvSpPr>
            <a:spLocks noGrp="1"/>
          </p:cNvSpPr>
          <p:nvPr>
            <p:ph type="body" sz="quarter" idx="14"/>
          </p:nvPr>
        </p:nvSpPr>
        <p:spPr>
          <a:xfrm>
            <a:off x="1258888" y="1411817"/>
            <a:ext cx="6625480" cy="480483"/>
          </a:xfrm>
        </p:spPr>
        <p:txBody>
          <a:bodyPr>
            <a:noAutofit/>
          </a:bodyPr>
          <a:lstStyle>
            <a:lvl1pPr marL="0" indent="0">
              <a:buNone/>
              <a:defRPr sz="1800">
                <a:solidFill>
                  <a:schemeClr val="accent6"/>
                </a:solidFill>
              </a:defRPr>
            </a:lvl1pPr>
          </a:lstStyle>
          <a:p>
            <a:pPr lvl="0"/>
            <a:r>
              <a:rPr lang="en-US"/>
              <a:t>Click to edit Master text styles</a:t>
            </a:r>
          </a:p>
        </p:txBody>
      </p:sp>
      <p:sp>
        <p:nvSpPr>
          <p:cNvPr id="8" name="Text Placeholder 7"/>
          <p:cNvSpPr>
            <a:spLocks noGrp="1"/>
          </p:cNvSpPr>
          <p:nvPr>
            <p:ph type="body" sz="quarter" idx="15"/>
          </p:nvPr>
        </p:nvSpPr>
        <p:spPr>
          <a:xfrm>
            <a:off x="1547813" y="836091"/>
            <a:ext cx="2952750" cy="385233"/>
          </a:xfrm>
        </p:spPr>
        <p:txBody>
          <a:bodyPr anchor="b">
            <a:noAutofit/>
          </a:bodyPr>
          <a:lstStyle>
            <a:lvl1pPr marL="0" indent="0">
              <a:buNone/>
              <a:defRPr sz="2000" baseline="0">
                <a:solidFill>
                  <a:schemeClr val="bg1"/>
                </a:solidFill>
                <a:latin typeface="+mj-lt"/>
              </a:defRPr>
            </a:lvl1pPr>
          </a:lstStyle>
          <a:p>
            <a:pPr lvl="0"/>
            <a:r>
              <a:rPr lang="en-US"/>
              <a:t>Click to edit Master text styles</a:t>
            </a:r>
          </a:p>
        </p:txBody>
      </p:sp>
      <p:sp>
        <p:nvSpPr>
          <p:cNvPr id="10" name="Text Placeholder 9"/>
          <p:cNvSpPr>
            <a:spLocks noGrp="1"/>
          </p:cNvSpPr>
          <p:nvPr>
            <p:ph type="body" sz="quarter" idx="16"/>
          </p:nvPr>
        </p:nvSpPr>
        <p:spPr>
          <a:xfrm>
            <a:off x="1259632" y="2275742"/>
            <a:ext cx="1873250" cy="385233"/>
          </a:xfrm>
        </p:spPr>
        <p:txBody>
          <a:bodyPr anchor="ctr">
            <a:noAutofit/>
          </a:bodyPr>
          <a:lstStyle>
            <a:lvl1pPr marL="0" indent="0">
              <a:buNone/>
              <a:defRPr sz="1400" b="1" baseline="0">
                <a:solidFill>
                  <a:srgbClr val="007B87"/>
                </a:solidFill>
              </a:defRPr>
            </a:lvl1pPr>
          </a:lstStyle>
          <a:p>
            <a:pPr lvl="0"/>
            <a:r>
              <a:rPr lang="en-US"/>
              <a:t>Click to edit Master text styles</a:t>
            </a:r>
          </a:p>
        </p:txBody>
      </p:sp>
      <p:sp>
        <p:nvSpPr>
          <p:cNvPr id="17" name="Text Placeholder 9"/>
          <p:cNvSpPr>
            <a:spLocks noGrp="1"/>
          </p:cNvSpPr>
          <p:nvPr>
            <p:ph type="body" sz="quarter" idx="17"/>
          </p:nvPr>
        </p:nvSpPr>
        <p:spPr>
          <a:xfrm>
            <a:off x="4572000" y="2275742"/>
            <a:ext cx="1873250" cy="385233"/>
          </a:xfrm>
        </p:spPr>
        <p:txBody>
          <a:bodyPr anchor="ctr">
            <a:noAutofit/>
          </a:bodyPr>
          <a:lstStyle>
            <a:lvl1pPr marL="0" indent="0">
              <a:buNone/>
              <a:defRPr sz="1400" b="1" baseline="0">
                <a:solidFill>
                  <a:srgbClr val="007B87"/>
                </a:solidFill>
              </a:defRPr>
            </a:lvl1pPr>
          </a:lstStyle>
          <a:p>
            <a:pPr lvl="0"/>
            <a:r>
              <a:rPr lang="en-US"/>
              <a:t>Click to edit Master text styles</a:t>
            </a:r>
          </a:p>
        </p:txBody>
      </p:sp>
      <p:sp>
        <p:nvSpPr>
          <p:cNvPr id="19" name="Content Placeholder 17"/>
          <p:cNvSpPr>
            <a:spLocks noGrp="1"/>
          </p:cNvSpPr>
          <p:nvPr>
            <p:ph sz="quarter" idx="19"/>
          </p:nvPr>
        </p:nvSpPr>
        <p:spPr>
          <a:xfrm>
            <a:off x="4572000" y="2853285"/>
            <a:ext cx="3097212" cy="3551767"/>
          </a:xfrm>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ext Placeholder 8"/>
          <p:cNvSpPr>
            <a:spLocks noGrp="1"/>
          </p:cNvSpPr>
          <p:nvPr>
            <p:ph type="body" sz="quarter" idx="20"/>
          </p:nvPr>
        </p:nvSpPr>
        <p:spPr>
          <a:xfrm>
            <a:off x="1258888" y="2755900"/>
            <a:ext cx="3097212" cy="865717"/>
          </a:xfrm>
        </p:spPr>
        <p:txBody>
          <a:bodyPr>
            <a:normAutofit/>
          </a:bodyPr>
          <a:lstStyle>
            <a:lvl1pPr marL="0" indent="0" rtl="0">
              <a:buNone/>
              <a:defRPr lang="en-US" sz="1400" b="0" i="0" u="none" strike="noStrike" baseline="30000" smtClean="0"/>
            </a:lvl1pPr>
          </a:lstStyle>
          <a:p>
            <a:pPr lvl="0"/>
            <a:r>
              <a:rPr lang="en-US"/>
              <a:t>Click to edit Master text styles</a:t>
            </a:r>
          </a:p>
        </p:txBody>
      </p:sp>
      <p:sp>
        <p:nvSpPr>
          <p:cNvPr id="15" name="Text Placeholder 9"/>
          <p:cNvSpPr>
            <a:spLocks noGrp="1"/>
          </p:cNvSpPr>
          <p:nvPr>
            <p:ph type="body" sz="quarter" idx="21"/>
          </p:nvPr>
        </p:nvSpPr>
        <p:spPr>
          <a:xfrm>
            <a:off x="1259632" y="3726391"/>
            <a:ext cx="1873250" cy="385233"/>
          </a:xfrm>
        </p:spPr>
        <p:txBody>
          <a:bodyPr anchor="ctr">
            <a:noAutofit/>
          </a:bodyPr>
          <a:lstStyle>
            <a:lvl1pPr marL="0" indent="0">
              <a:buNone/>
              <a:defRPr sz="1200" b="1" baseline="0">
                <a:solidFill>
                  <a:schemeClr val="bg1">
                    <a:lumMod val="65000"/>
                  </a:schemeClr>
                </a:solidFill>
              </a:defRPr>
            </a:lvl1pPr>
          </a:lstStyle>
          <a:p>
            <a:pPr lvl="0"/>
            <a:r>
              <a:rPr lang="en-US"/>
              <a:t>Click to edit Master text styles</a:t>
            </a:r>
          </a:p>
        </p:txBody>
      </p:sp>
      <p:sp>
        <p:nvSpPr>
          <p:cNvPr id="14" name="Text Placeholder 13"/>
          <p:cNvSpPr>
            <a:spLocks noGrp="1"/>
          </p:cNvSpPr>
          <p:nvPr>
            <p:ph type="body" sz="quarter" idx="22"/>
          </p:nvPr>
        </p:nvSpPr>
        <p:spPr>
          <a:xfrm>
            <a:off x="1258888" y="4292661"/>
            <a:ext cx="3097212" cy="2112433"/>
          </a:xfrm>
        </p:spPr>
        <p:txBody>
          <a:bodyPr>
            <a:normAutofit/>
          </a:bodyPr>
          <a:lstStyle>
            <a:lvl1pPr marL="342900" indent="-342900">
              <a:buFontTx/>
              <a:buBlip>
                <a:blip r:embed="rId3"/>
              </a:buBlip>
              <a:defRPr sz="1200">
                <a:solidFill>
                  <a:srgbClr val="007B87"/>
                </a:solidFill>
              </a:defRPr>
            </a:lvl1pPr>
          </a:lstStyle>
          <a:p>
            <a:pPr lvl="0"/>
            <a:r>
              <a:rPr lang="en-US"/>
              <a:t>Click to edit Master text styles</a:t>
            </a:r>
          </a:p>
        </p:txBody>
      </p:sp>
    </p:spTree>
    <p:extLst>
      <p:ext uri="{BB962C8B-B14F-4D97-AF65-F5344CB8AC3E}">
        <p14:creationId xmlns:p14="http://schemas.microsoft.com/office/powerpoint/2010/main" val="243989257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AF50160-EA25-4538-B0A5-5912ACF9FB4A}" type="datetime8">
              <a:rPr lang="he-IL" smtClean="0"/>
              <a:pPr/>
              <a:t>28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799972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D540F705-42F5-4AD1-9ECF-F58D0CE97A08}" type="datetime8">
              <a:rPr lang="he-IL" smtClean="0"/>
              <a:pPr/>
              <a:t>28 נובמבר 22</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377202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9917DA16-6B0E-46F1-9C4D-EA23856263B5}" type="datetime8">
              <a:rPr lang="he-IL" smtClean="0"/>
              <a:pPr/>
              <a:t>28 נובמבר 22</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427742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98130356-26EC-44C8-A8B4-5FDA1DD60744}" type="datetime8">
              <a:rPr lang="he-IL" smtClean="0"/>
              <a:pPr/>
              <a:t>28 נובמבר 22</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3379895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24401DF1-C3D8-48F5-859D-937AFBC380FD}" type="datetime8">
              <a:rPr lang="he-IL" smtClean="0"/>
              <a:pPr/>
              <a:t>28 נובמבר 22</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53724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0EC7758-7914-49C8-8C28-B020DDC14A12}" type="datetime8">
              <a:rPr lang="he-IL" smtClean="0"/>
              <a:pPr/>
              <a:t>28 נובמבר 22</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120303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C55810B-5BAD-40E8-B166-A1ED5D713D67}" type="datetime8">
              <a:rPr lang="he-IL" smtClean="0"/>
              <a:pPr/>
              <a:t>28 נובמבר 22</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67254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B6C1685-EEDF-4B04-9B0E-3DD3F74DF2D6}" type="datetime8">
              <a:rPr lang="he-IL" smtClean="0"/>
              <a:pPr/>
              <a:t>28 נובמבר 22</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269735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805DEBD-7EE3-49A2-AA8B-30FEC94A4AD1}" type="datetime8">
              <a:rPr lang="he-IL" smtClean="0"/>
              <a:pPr/>
              <a:t>28 נובמבר 22</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7E26F49-882C-45AF-8F2D-AFAFDB61E4BE}" type="slidenum">
              <a:rPr lang="he-IL" smtClean="0"/>
              <a:pPr/>
              <a:t>‹#›</a:t>
            </a:fld>
            <a:endParaRPr lang="he-IL" dirty="0"/>
          </a:p>
        </p:txBody>
      </p:sp>
    </p:spTree>
    <p:extLst>
      <p:ext uri="{BB962C8B-B14F-4D97-AF65-F5344CB8AC3E}">
        <p14:creationId xmlns:p14="http://schemas.microsoft.com/office/powerpoint/2010/main" val="2560461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www.efsharibari.gov.i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efsharibari.gov.il/"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s://www.facebook.com/EfshariBARI.gov" TargetMode="External"/><Relationship Id="rId4" Type="http://schemas.openxmlformats.org/officeDocument/2006/relationships/hyperlink" Target="mailto:active.healthy@moh.health.gov.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1493;&#1497;&#1494;'&#1493;&#1488;&#1500;&#1505;%20&#1502;&#1514;&#1488;&#1497;&#1502;&#1497;&#1501;" TargetMode="External"/><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J8YdgKjMe8" TargetMode="External"/><Relationship Id="rId6" Type="http://schemas.openxmlformats.org/officeDocument/2006/relationships/image" Target="../media/image7.png"/><Relationship Id="rId5" Type="http://schemas.openxmlformats.org/officeDocument/2006/relationships/hyperlink" Target="https://www.youtube.com/watch?v=-J8YdgKjMe8&amp;list=PLfrA7OEksp2GcCkfbE7KJsIp6GHqpD5nX&amp;index=9"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70988" cy="5884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10"/>
          <p:cNvSpPr>
            <a:spLocks noGrp="1"/>
          </p:cNvSpPr>
          <p:nvPr>
            <p:ph type="body" sz="quarter" idx="15"/>
          </p:nvPr>
        </p:nvSpPr>
        <p:spPr>
          <a:xfrm>
            <a:off x="1547813" y="1484314"/>
            <a:ext cx="2952750" cy="288925"/>
          </a:xfrm>
        </p:spPr>
        <p:txBody>
          <a:bodyPr rtlCol="0" anchor="ctr">
            <a:normAutofit fontScale="70000" lnSpcReduction="20000"/>
          </a:bodyPr>
          <a:lstStyle/>
          <a:p>
            <a:pPr>
              <a:defRPr/>
            </a:pPr>
            <a:r>
              <a:rPr lang="en-AU" dirty="0"/>
              <a:t>Using this template</a:t>
            </a:r>
          </a:p>
        </p:txBody>
      </p:sp>
      <p:sp>
        <p:nvSpPr>
          <p:cNvPr id="10" name="Text Placeholder 9"/>
          <p:cNvSpPr>
            <a:spLocks noGrp="1"/>
          </p:cNvSpPr>
          <p:nvPr>
            <p:ph type="body" sz="quarter" idx="22"/>
          </p:nvPr>
        </p:nvSpPr>
        <p:spPr>
          <a:xfrm>
            <a:off x="611188" y="981247"/>
            <a:ext cx="7575550" cy="4503961"/>
          </a:xfrm>
        </p:spPr>
        <p:txBody>
          <a:bodyPr rtlCol="0">
            <a:noAutofit/>
          </a:bodyPr>
          <a:lstStyle/>
          <a:p>
            <a:pPr>
              <a:defRPr/>
            </a:pPr>
            <a:r>
              <a:rPr lang="he-IL" sz="1400" dirty="0"/>
              <a:t>תבנית זו נועדה לסייע לך בבניית מצגת לעובדים על בריאות ורווחה במקום עבודה.</a:t>
            </a:r>
          </a:p>
          <a:p>
            <a:pPr marL="0" indent="0">
              <a:buNone/>
              <a:defRPr/>
            </a:pPr>
            <a:endParaRPr lang="he-IL" sz="1400" dirty="0"/>
          </a:p>
          <a:p>
            <a:pPr>
              <a:defRPr/>
            </a:pPr>
            <a:r>
              <a:rPr lang="he-IL" sz="1400" dirty="0"/>
              <a:t>אפשר לשנות את המצגת בהתאם לצרכים הספציפיים שלך.</a:t>
            </a:r>
          </a:p>
          <a:p>
            <a:pPr marL="0" indent="0">
              <a:spcBef>
                <a:spcPts val="0"/>
              </a:spcBef>
              <a:buNone/>
              <a:defRPr/>
            </a:pPr>
            <a:endParaRPr lang="he-IL" sz="1400" dirty="0"/>
          </a:p>
          <a:p>
            <a:pPr>
              <a:defRPr/>
            </a:pPr>
            <a:r>
              <a:rPr lang="he-IL" sz="1400" dirty="0"/>
              <a:t>התבנית מכילה מידע על היתרונות של  תכניות בבריאות ורווחה במקום העבודה ועל כיווני פעולה רצויים.</a:t>
            </a:r>
          </a:p>
          <a:p>
            <a:pPr>
              <a:defRPr/>
            </a:pPr>
            <a:endParaRPr lang="he-IL" sz="1400" dirty="0"/>
          </a:p>
          <a:p>
            <a:pPr>
              <a:defRPr/>
            </a:pPr>
            <a:r>
              <a:rPr lang="he-IL" sz="1400" dirty="0"/>
              <a:t>לתכנית אפשריבריא בעבודה יש משאבים רבים באינטרנט שתומכים במצגת זו. ניתן למצוא אותם באתר </a:t>
            </a:r>
            <a:r>
              <a:rPr lang="en-US" sz="1400" dirty="0">
                <a:solidFill>
                  <a:srgbClr val="1F497D"/>
                </a:solidFill>
                <a:latin typeface="Calibri"/>
                <a:hlinkClick r:id="rId4"/>
              </a:rPr>
              <a:t>http://www.efsharibari.gov.il</a:t>
            </a:r>
            <a:endParaRPr lang="he-IL" sz="1400" dirty="0">
              <a:solidFill>
                <a:srgbClr val="1F497D"/>
              </a:solidFill>
              <a:latin typeface="Calibri"/>
            </a:endParaRPr>
          </a:p>
          <a:p>
            <a:pPr marL="0" indent="0">
              <a:buNone/>
              <a:defRPr/>
            </a:pPr>
            <a:endParaRPr lang="he-IL" sz="1400" dirty="0"/>
          </a:p>
          <a:p>
            <a:pPr>
              <a:defRPr/>
            </a:pPr>
            <a:r>
              <a:rPr lang="he-IL" sz="1400" dirty="0"/>
              <a:t>נדרשות 10-15 דקות כדי להציג מצגת זו.</a:t>
            </a:r>
          </a:p>
          <a:p>
            <a:pPr>
              <a:defRPr/>
            </a:pPr>
            <a:endParaRPr lang="he-IL" sz="1400" dirty="0"/>
          </a:p>
          <a:p>
            <a:pPr>
              <a:defRPr/>
            </a:pPr>
            <a:r>
              <a:rPr lang="he-IL" sz="1400" b="1" dirty="0"/>
              <a:t>יש למחוק שקופית זו לפני הצגת המצגת.</a:t>
            </a:r>
            <a:endParaRPr lang="en-AU" sz="1400" b="1" dirty="0"/>
          </a:p>
        </p:txBody>
      </p:sp>
      <p:pic>
        <p:nvPicPr>
          <p:cNvPr id="109573" name="Picture 5" descr="  כותרת תחתונה שמופיעה בעמודי המצגת ומוזכרת רק כאן לוגו משרד הבריאות  לוגו משרד התרבות והספורט &#10;לוגו אוניברסיטת תל אביב &#10;לוגו קרנות הביטוח הלאומי חיים פעילים ובריאים אפשריבריא בעבודה &#10;התכנית הלאומית לחיים פעילים ובריאים    FOOTER &#10;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5485209"/>
            <a:ext cx="91440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מלבן מעוגל 1"/>
          <p:cNvSpPr/>
          <p:nvPr/>
        </p:nvSpPr>
        <p:spPr>
          <a:xfrm>
            <a:off x="2124074" y="259930"/>
            <a:ext cx="5616575" cy="3603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1" hangingPunct="1">
              <a:defRPr/>
            </a:pPr>
            <a:endParaRPr lang="he-IL"/>
          </a:p>
        </p:txBody>
      </p:sp>
      <p:sp>
        <p:nvSpPr>
          <p:cNvPr id="109575" name="TextBox 2"/>
          <p:cNvSpPr txBox="1">
            <a:spLocks noChangeArrowheads="1"/>
          </p:cNvSpPr>
          <p:nvPr/>
        </p:nvSpPr>
        <p:spPr bwMode="auto">
          <a:xfrm>
            <a:off x="2124075" y="229793"/>
            <a:ext cx="5616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he-IL" altLang="he-IL" sz="1800"/>
              <a:t>כיצד להשתמש בתבנית זו?</a:t>
            </a:r>
          </a:p>
        </p:txBody>
      </p:sp>
      <p:pic>
        <p:nvPicPr>
          <p:cNvPr id="4" name="Picture 3" descr="קוֹבֶץ זֶה הוּנְגַּש עַל יְדֵי חברת אֵיְי טוּ זִי - סֶמֶל  הַנגישוּת">
            <a:extLst>
              <a:ext uri="{FF2B5EF4-FFF2-40B4-BE49-F238E27FC236}">
                <a16:creationId xmlns:a16="http://schemas.microsoft.com/office/drawing/2014/main" id="{FE4AE080-2E8A-3B3C-6DED-9E294AD82B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61793"/>
            <a:ext cx="396274" cy="396274"/>
          </a:xfrm>
          <a:prstGeom prst="rect">
            <a:avLst/>
          </a:prstGeom>
        </p:spPr>
      </p:pic>
    </p:spTree>
    <p:extLst>
      <p:ext uri="{BB962C8B-B14F-4D97-AF65-F5344CB8AC3E}">
        <p14:creationId xmlns:p14="http://schemas.microsoft.com/office/powerpoint/2010/main" val="1362809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67495" y="0"/>
            <a:ext cx="9736039" cy="6490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10</a:t>
            </a:fld>
            <a:endParaRPr lang="he-IL" dirty="0"/>
          </a:p>
        </p:txBody>
      </p:sp>
      <p:grpSp>
        <p:nvGrpSpPr>
          <p:cNvPr id="3" name="Group 2"/>
          <p:cNvGrpSpPr/>
          <p:nvPr/>
        </p:nvGrpSpPr>
        <p:grpSpPr>
          <a:xfrm>
            <a:off x="1547664" y="2424020"/>
            <a:ext cx="6264696" cy="540443"/>
            <a:chOff x="2483768" y="404664"/>
            <a:chExt cx="6264696" cy="540443"/>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555776" y="444053"/>
              <a:ext cx="6120680" cy="461665"/>
            </a:xfrm>
            <a:prstGeom prst="rect">
              <a:avLst/>
            </a:prstGeom>
            <a:noFill/>
            <a:ln>
              <a:noFill/>
            </a:ln>
          </p:spPr>
          <p:txBody>
            <a:bodyPr wrap="square" rtlCol="1">
              <a:spAutoFit/>
            </a:bodyPr>
            <a:lstStyle/>
            <a:p>
              <a:r>
                <a:rPr lang="he-IL" sz="2400" dirty="0">
                  <a:solidFill>
                    <a:schemeClr val="bg1"/>
                  </a:solidFill>
                </a:rPr>
                <a:t>מהו מקום עבודה אפשריבריא?</a:t>
              </a:r>
            </a:p>
          </p:txBody>
        </p:sp>
      </p:grpSp>
      <p:sp>
        <p:nvSpPr>
          <p:cNvPr id="2" name="Rounded Rectangle 1"/>
          <p:cNvSpPr/>
          <p:nvPr/>
        </p:nvSpPr>
        <p:spPr>
          <a:xfrm>
            <a:off x="1907704" y="3068960"/>
            <a:ext cx="5688632" cy="136947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dirty="0">
                <a:solidFill>
                  <a:srgbClr val="29256A"/>
                </a:solidFill>
              </a:rPr>
              <a:t>מקום עבודה המתאפיין במדיניות, בסביבה ובתרבות ארגונית שבה המעסיקים והעובדים יכולים לשמור על חיים פעילים ובריאים יותר</a:t>
            </a:r>
          </a:p>
        </p:txBody>
      </p:sp>
      <p:pic>
        <p:nvPicPr>
          <p:cNvPr id="13" name="Picture 5">
            <a:extLst>
              <a:ext uri="{C183D7F6-B498-43B3-948B-1728B52AA6E4}">
                <adec:decorative xmlns:adec="http://schemas.microsoft.com/office/drawing/2017/decorative" val="1"/>
              </a:ext>
            </a:extLst>
          </p:cNvPr>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10</a:t>
            </a:fld>
            <a:endParaRPr lang="he-IL" dirty="0"/>
          </a:p>
        </p:txBody>
      </p:sp>
      <p:sp>
        <p:nvSpPr>
          <p:cNvPr id="11" name="Rectangle 10"/>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56147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6" name="TextBox 5"/>
          <p:cNvSpPr txBox="1"/>
          <p:nvPr/>
        </p:nvSpPr>
        <p:spPr>
          <a:xfrm>
            <a:off x="1727319" y="2780928"/>
            <a:ext cx="5689378" cy="923330"/>
          </a:xfrm>
          <a:prstGeom prst="rect">
            <a:avLst/>
          </a:prstGeom>
          <a:noFill/>
        </p:spPr>
        <p:txBody>
          <a:bodyPr wrap="none" rtlCol="1">
            <a:spAutoFit/>
          </a:bodyPr>
          <a:lstStyle/>
          <a:p>
            <a:pPr algn="ctr"/>
            <a:r>
              <a:rPr lang="he-IL" sz="5400" dirty="0">
                <a:solidFill>
                  <a:schemeClr val="bg1"/>
                </a:solidFill>
              </a:rPr>
              <a:t>אפשריבריא בעבודה </a:t>
            </a:r>
          </a:p>
        </p:txBody>
      </p:sp>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11</a:t>
            </a:fld>
            <a:endParaRPr lang="he-IL" dirty="0"/>
          </a:p>
        </p:txBody>
      </p:sp>
      <p:pic>
        <p:nvPicPr>
          <p:cNvPr id="11"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11</a:t>
            </a:fld>
            <a:endParaRPr lang="he-IL" dirty="0"/>
          </a:p>
        </p:txBody>
      </p:sp>
    </p:spTree>
    <p:extLst>
      <p:ext uri="{BB962C8B-B14F-4D97-AF65-F5344CB8AC3E}">
        <p14:creationId xmlns:p14="http://schemas.microsoft.com/office/powerpoint/2010/main" val="3325784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6000" r="-6000"/>
          </a:stretch>
        </a:blipFill>
        <a:effectLst/>
      </p:bgPr>
    </p:bg>
    <p:spTree>
      <p:nvGrpSpPr>
        <p:cNvPr id="1" name=""/>
        <p:cNvGrpSpPr/>
        <p:nvPr/>
      </p:nvGrpSpPr>
      <p:grpSpPr>
        <a:xfrm>
          <a:off x="0" y="0"/>
          <a:ext cx="0" cy="0"/>
          <a:chOff x="0" y="0"/>
          <a:chExt cx="0" cy="0"/>
        </a:xfrm>
      </p:grpSpPr>
      <p:pic>
        <p:nvPicPr>
          <p:cNvPr id="16" name="Picture 5" descr=" קערת פירות "/>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09320"/>
            <a:ext cx="2133600" cy="365125"/>
          </a:xfrm>
        </p:spPr>
        <p:txBody>
          <a:bodyPr rIns="288000"/>
          <a:lstStyle/>
          <a:p>
            <a:pPr algn="r"/>
            <a:fld id="{AB684531-82A7-4B17-8330-B138FF3FF7DD}" type="slidenum">
              <a:rPr lang="he-IL" smtClean="0">
                <a:solidFill>
                  <a:prstClr val="black">
                    <a:tint val="75000"/>
                  </a:prstClr>
                </a:solidFill>
              </a:rPr>
              <a:pPr algn="r"/>
              <a:t>12</a:t>
            </a:fld>
            <a:endParaRPr lang="he-IL" dirty="0">
              <a:solidFill>
                <a:prstClr val="black">
                  <a:tint val="75000"/>
                </a:prstClr>
              </a:solidFill>
            </a:endParaRPr>
          </a:p>
        </p:txBody>
      </p:sp>
      <p:sp>
        <p:nvSpPr>
          <p:cNvPr id="8" name="מלבן מעוגל 7"/>
          <p:cNvSpPr/>
          <p:nvPr/>
        </p:nvSpPr>
        <p:spPr>
          <a:xfrm>
            <a:off x="295956" y="1433792"/>
            <a:ext cx="8424936" cy="2108296"/>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dirty="0">
              <a:solidFill>
                <a:prstClr val="white"/>
              </a:solidFill>
            </a:endParaRPr>
          </a:p>
        </p:txBody>
      </p:sp>
      <p:sp>
        <p:nvSpPr>
          <p:cNvPr id="7" name="TextBox 6"/>
          <p:cNvSpPr txBox="1"/>
          <p:nvPr/>
        </p:nvSpPr>
        <p:spPr>
          <a:xfrm>
            <a:off x="539552" y="1361478"/>
            <a:ext cx="7920880" cy="2252924"/>
          </a:xfrm>
          <a:prstGeom prst="rect">
            <a:avLst/>
          </a:prstGeom>
          <a:noFill/>
        </p:spPr>
        <p:txBody>
          <a:bodyPr wrap="square" rtlCol="1">
            <a:spAutoFit/>
          </a:bodyPr>
          <a:lstStyle/>
          <a:p>
            <a:pPr>
              <a:lnSpc>
                <a:spcPct val="135000"/>
              </a:lnSpc>
            </a:pPr>
            <a:r>
              <a:rPr lang="he-IL" sz="2600" dirty="0">
                <a:solidFill>
                  <a:srgbClr val="29256A"/>
                </a:solidFill>
              </a:rPr>
              <a:t>המדריך נועד לסייע במיפוי, תכנון והטמעה של תכנית לחיים פעילים ובריאים במקום העבודה. המדריך מתאים לכל מקום עבודה ונועד לשימוש על-ידי מגוון גורמים בארגון על-פי אופיו וגודלו</a:t>
            </a:r>
            <a:r>
              <a:rPr lang="he-IL" sz="2600" dirty="0"/>
              <a:t>.</a:t>
            </a:r>
            <a:endParaRPr lang="en-US" sz="2600" dirty="0">
              <a:solidFill>
                <a:schemeClr val="tx2"/>
              </a:solidFill>
            </a:endParaRPr>
          </a:p>
        </p:txBody>
      </p:sp>
      <p:sp>
        <p:nvSpPr>
          <p:cNvPr id="9" name="מלבן מעוגל 8"/>
          <p:cNvSpPr/>
          <p:nvPr/>
        </p:nvSpPr>
        <p:spPr>
          <a:xfrm>
            <a:off x="323528" y="404664"/>
            <a:ext cx="8424936" cy="757137"/>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6" name="TextBox 5"/>
          <p:cNvSpPr txBox="1"/>
          <p:nvPr/>
        </p:nvSpPr>
        <p:spPr>
          <a:xfrm>
            <a:off x="683568" y="444053"/>
            <a:ext cx="7992888" cy="584775"/>
          </a:xfrm>
          <a:prstGeom prst="rect">
            <a:avLst/>
          </a:prstGeom>
          <a:noFill/>
          <a:ln>
            <a:noFill/>
          </a:ln>
        </p:spPr>
        <p:txBody>
          <a:bodyPr wrap="square" rtlCol="1">
            <a:spAutoFit/>
          </a:bodyPr>
          <a:lstStyle/>
          <a:p>
            <a:pPr algn="ctr"/>
            <a:r>
              <a:rPr lang="he-IL" sz="3200" b="1" dirty="0">
                <a:solidFill>
                  <a:prstClr val="white"/>
                </a:solidFill>
              </a:rPr>
              <a:t>מדריך אפשריבריא בעבודה </a:t>
            </a:r>
          </a:p>
        </p:txBody>
      </p:sp>
      <p:sp>
        <p:nvSpPr>
          <p:cNvPr id="11" name="מלבן מעוגל 7"/>
          <p:cNvSpPr/>
          <p:nvPr/>
        </p:nvSpPr>
        <p:spPr>
          <a:xfrm>
            <a:off x="5580112" y="3789040"/>
            <a:ext cx="3168352" cy="2232248"/>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b="1" u="sng" dirty="0">
                <a:solidFill>
                  <a:srgbClr val="29256A"/>
                </a:solidFill>
              </a:rPr>
              <a:t>שותפים</a:t>
            </a:r>
          </a:p>
          <a:p>
            <a:pPr marL="285750" indent="-285750">
              <a:buFont typeface="Arial" panose="020B0604020202020204" pitchFamily="34" charset="0"/>
              <a:buChar char="•"/>
            </a:pPr>
            <a:r>
              <a:rPr lang="he-IL" dirty="0">
                <a:solidFill>
                  <a:srgbClr val="29256A"/>
                </a:solidFill>
              </a:rPr>
              <a:t>משרד הבריאות</a:t>
            </a:r>
          </a:p>
          <a:p>
            <a:pPr marL="285750" indent="-285750">
              <a:buFont typeface="Arial" panose="020B0604020202020204" pitchFamily="34" charset="0"/>
              <a:buChar char="•"/>
            </a:pPr>
            <a:r>
              <a:rPr lang="he-IL" dirty="0">
                <a:solidFill>
                  <a:srgbClr val="29256A"/>
                </a:solidFill>
              </a:rPr>
              <a:t>משרד התרבות והספורט</a:t>
            </a:r>
          </a:p>
          <a:p>
            <a:pPr marL="285750" indent="-285750">
              <a:buFont typeface="Arial" panose="020B0604020202020204" pitchFamily="34" charset="0"/>
              <a:buChar char="•"/>
            </a:pPr>
            <a:r>
              <a:rPr lang="he-IL" dirty="0">
                <a:solidFill>
                  <a:srgbClr val="29256A"/>
                </a:solidFill>
              </a:rPr>
              <a:t>משרד הכלכלה</a:t>
            </a:r>
          </a:p>
          <a:p>
            <a:pPr marL="285750" indent="-285750">
              <a:buFont typeface="Arial" panose="020B0604020202020204" pitchFamily="34" charset="0"/>
              <a:buChar char="•"/>
            </a:pPr>
            <a:r>
              <a:rPr lang="he-IL" dirty="0">
                <a:solidFill>
                  <a:srgbClr val="29256A"/>
                </a:solidFill>
              </a:rPr>
              <a:t>אוניברסיטת תל אביב</a:t>
            </a:r>
          </a:p>
          <a:p>
            <a:pPr marL="285750" indent="-285750">
              <a:buFont typeface="Arial" panose="020B0604020202020204" pitchFamily="34" charset="0"/>
              <a:buChar char="•"/>
            </a:pPr>
            <a:r>
              <a:rPr lang="he-IL" dirty="0">
                <a:solidFill>
                  <a:srgbClr val="29256A"/>
                </a:solidFill>
              </a:rPr>
              <a:t>קרן מנוף של הביטוח הלאומי</a:t>
            </a:r>
          </a:p>
          <a:p>
            <a:pPr marL="285750" indent="-285750">
              <a:buFont typeface="Arial" panose="020B0604020202020204" pitchFamily="34" charset="0"/>
              <a:buChar char="•"/>
            </a:pPr>
            <a:r>
              <a:rPr lang="he-IL" dirty="0">
                <a:solidFill>
                  <a:srgbClr val="29256A"/>
                </a:solidFill>
              </a:rPr>
              <a:t>עמותות וארגונים</a:t>
            </a:r>
          </a:p>
        </p:txBody>
      </p:sp>
      <p:sp>
        <p:nvSpPr>
          <p:cNvPr id="14" name="Rectangle 13"/>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30028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r="6496"/>
          <a:stretch>
            <a:fillRect/>
          </a:stretch>
        </p:blipFill>
        <p:spPr bwMode="auto">
          <a:xfrm>
            <a:off x="1" y="0"/>
            <a:ext cx="9142988" cy="6518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13</a:t>
            </a:fld>
            <a:endParaRPr lang="he-IL" dirty="0"/>
          </a:p>
        </p:txBody>
      </p:sp>
      <p:grpSp>
        <p:nvGrpSpPr>
          <p:cNvPr id="3" name="Group 2"/>
          <p:cNvGrpSpPr/>
          <p:nvPr/>
        </p:nvGrpSpPr>
        <p:grpSpPr>
          <a:xfrm>
            <a:off x="73771" y="116632"/>
            <a:ext cx="9034733" cy="941284"/>
            <a:chOff x="2483768" y="404664"/>
            <a:chExt cx="6264696" cy="561280"/>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483768" y="481712"/>
              <a:ext cx="6264696" cy="484232"/>
            </a:xfrm>
            <a:prstGeom prst="rect">
              <a:avLst/>
            </a:prstGeom>
            <a:noFill/>
            <a:ln>
              <a:noFill/>
            </a:ln>
          </p:spPr>
          <p:txBody>
            <a:bodyPr wrap="square" rtlCol="1">
              <a:spAutoFit/>
            </a:bodyPr>
            <a:lstStyle/>
            <a:p>
              <a:pPr algn="ctr"/>
              <a:r>
                <a:rPr lang="he-IL" sz="3000" b="1" dirty="0">
                  <a:solidFill>
                    <a:schemeClr val="bg1"/>
                  </a:solidFill>
                </a:rPr>
                <a:t>חלק מהתחומים שאפשר להתמקד בהם</a:t>
              </a:r>
            </a:p>
          </p:txBody>
        </p:sp>
      </p:grpSp>
      <p:sp>
        <p:nvSpPr>
          <p:cNvPr id="2" name="Rounded Rectangle 1"/>
          <p:cNvSpPr/>
          <p:nvPr/>
        </p:nvSpPr>
        <p:spPr>
          <a:xfrm>
            <a:off x="4355976" y="1297784"/>
            <a:ext cx="4435536" cy="112060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solidFill>
                  <a:srgbClr val="29256A"/>
                </a:solidFill>
              </a:rPr>
              <a:t>פעילות גופנית</a:t>
            </a:r>
            <a:endParaRPr lang="he-IL" sz="3200" dirty="0">
              <a:solidFill>
                <a:srgbClr val="29256A"/>
              </a:solidFill>
            </a:endParaRPr>
          </a:p>
        </p:txBody>
      </p:sp>
      <p:sp>
        <p:nvSpPr>
          <p:cNvPr id="21" name="Rounded Rectangle 20"/>
          <p:cNvSpPr/>
          <p:nvPr/>
        </p:nvSpPr>
        <p:spPr>
          <a:xfrm>
            <a:off x="1" y="3356992"/>
            <a:ext cx="4320480" cy="93796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solidFill>
                  <a:srgbClr val="29256A"/>
                </a:solidFill>
              </a:rPr>
              <a:t>מניעת עישון</a:t>
            </a:r>
            <a:endParaRPr lang="he-IL" sz="3200" dirty="0">
              <a:solidFill>
                <a:srgbClr val="29256A"/>
              </a:solidFill>
            </a:endParaRPr>
          </a:p>
        </p:txBody>
      </p:sp>
      <p:sp>
        <p:nvSpPr>
          <p:cNvPr id="26" name="Rounded Rectangle 25"/>
          <p:cNvSpPr/>
          <p:nvPr/>
        </p:nvSpPr>
        <p:spPr>
          <a:xfrm>
            <a:off x="4427984" y="3356992"/>
            <a:ext cx="4363528" cy="937965"/>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solidFill>
                  <a:schemeClr val="bg1"/>
                </a:solidFill>
              </a:rPr>
              <a:t>תזונה בריאה יותר</a:t>
            </a:r>
            <a:endParaRPr lang="he-IL" sz="2000" dirty="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sp>
        <p:nvSpPr>
          <p:cNvPr id="13" name="Rounded Rectangle 12"/>
          <p:cNvSpPr/>
          <p:nvPr/>
        </p:nvSpPr>
        <p:spPr>
          <a:xfrm>
            <a:off x="282957" y="1306626"/>
            <a:ext cx="3704638" cy="1111764"/>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solidFill>
                  <a:schemeClr val="bg1"/>
                </a:solidFill>
              </a:rPr>
              <a:t>ניהול מתחים</a:t>
            </a:r>
            <a:endParaRPr lang="he-IL" sz="2000" dirty="0">
              <a:solidFill>
                <a:schemeClr val="bg1"/>
              </a:solidFill>
            </a:endParaRPr>
          </a:p>
        </p:txBody>
      </p:sp>
      <p:sp>
        <p:nvSpPr>
          <p:cNvPr id="14" name="Rounded Rectangle 13"/>
          <p:cNvSpPr/>
          <p:nvPr/>
        </p:nvSpPr>
        <p:spPr>
          <a:xfrm>
            <a:off x="4427984" y="5085184"/>
            <a:ext cx="4320480" cy="915817"/>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solidFill>
                  <a:srgbClr val="29256A"/>
                </a:solidFill>
              </a:rPr>
              <a:t>ארגונומיה</a:t>
            </a:r>
            <a:endParaRPr lang="he-IL" sz="3200" dirty="0">
              <a:solidFill>
                <a:srgbClr val="29256A"/>
              </a:solidFill>
            </a:endParaRPr>
          </a:p>
        </p:txBody>
      </p:sp>
      <p:sp>
        <p:nvSpPr>
          <p:cNvPr id="18" name="Rounded Rectangle 17"/>
          <p:cNvSpPr/>
          <p:nvPr/>
        </p:nvSpPr>
        <p:spPr>
          <a:xfrm>
            <a:off x="73771" y="4797152"/>
            <a:ext cx="3704638" cy="720080"/>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4400" b="1" dirty="0">
                <a:solidFill>
                  <a:schemeClr val="bg1"/>
                </a:solidFill>
              </a:rPr>
              <a:t>עידוד הנקה</a:t>
            </a:r>
            <a:endParaRPr lang="he-IL" sz="2000" dirty="0">
              <a:solidFill>
                <a:schemeClr val="bg1"/>
              </a:solidFill>
            </a:endParaRPr>
          </a:p>
        </p:txBody>
      </p:sp>
      <p:sp>
        <p:nvSpPr>
          <p:cNvPr id="4" name="מלבן 3"/>
          <p:cNvSpPr/>
          <p:nvPr/>
        </p:nvSpPr>
        <p:spPr>
          <a:xfrm>
            <a:off x="315808" y="700620"/>
            <a:ext cx="1696297" cy="369332"/>
          </a:xfrm>
          <a:prstGeom prst="rect">
            <a:avLst/>
          </a:prstGeom>
        </p:spPr>
        <p:txBody>
          <a:bodyPr wrap="none">
            <a:spAutoFit/>
          </a:bodyPr>
          <a:lstStyle/>
          <a:p>
            <a:r>
              <a:rPr lang="he-IL" b="1" dirty="0">
                <a:solidFill>
                  <a:schemeClr val="bg1"/>
                </a:solidFill>
              </a:rPr>
              <a:t>(לא חובה בהכל)</a:t>
            </a:r>
          </a:p>
        </p:txBody>
      </p:sp>
      <p:pic>
        <p:nvPicPr>
          <p:cNvPr id="24" name="Picture 5">
            <a:extLst>
              <a:ext uri="{C183D7F6-B498-43B3-948B-1728B52AA6E4}">
                <adec:decorative xmlns:adec="http://schemas.microsoft.com/office/drawing/2017/decorative" val="1"/>
              </a:ext>
            </a:extLst>
          </p:cNvPr>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20"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13</a:t>
            </a:fld>
            <a:endParaRPr lang="he-IL" dirty="0"/>
          </a:p>
        </p:txBody>
      </p:sp>
      <p:sp>
        <p:nvSpPr>
          <p:cNvPr id="22" name="Rectangle 21"/>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7614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14</a:t>
            </a:fld>
            <a:endParaRPr lang="he-IL" dirty="0"/>
          </a:p>
        </p:txBody>
      </p:sp>
      <p:grpSp>
        <p:nvGrpSpPr>
          <p:cNvPr id="3" name="Group 2"/>
          <p:cNvGrpSpPr/>
          <p:nvPr/>
        </p:nvGrpSpPr>
        <p:grpSpPr>
          <a:xfrm>
            <a:off x="73771" y="188640"/>
            <a:ext cx="9034733" cy="834332"/>
            <a:chOff x="2483768" y="404664"/>
            <a:chExt cx="6264696" cy="540443"/>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483768" y="464048"/>
              <a:ext cx="6264696" cy="358855"/>
            </a:xfrm>
            <a:prstGeom prst="rect">
              <a:avLst/>
            </a:prstGeom>
            <a:noFill/>
            <a:ln>
              <a:noFill/>
            </a:ln>
          </p:spPr>
          <p:txBody>
            <a:bodyPr wrap="square" rtlCol="1">
              <a:spAutoFit/>
            </a:bodyPr>
            <a:lstStyle/>
            <a:p>
              <a:pPr algn="ctr"/>
              <a:r>
                <a:rPr lang="he-IL" sz="3000" b="1" dirty="0">
                  <a:solidFill>
                    <a:schemeClr val="bg1"/>
                  </a:solidFill>
                </a:rPr>
                <a:t>סיפורי הצלחה של עובדים – במקומות העבודה</a:t>
              </a:r>
            </a:p>
          </p:txBody>
        </p:sp>
      </p:grpSp>
      <p:sp>
        <p:nvSpPr>
          <p:cNvPr id="2" name="Rounded Rectangle 1"/>
          <p:cNvSpPr/>
          <p:nvPr/>
        </p:nvSpPr>
        <p:spPr>
          <a:xfrm>
            <a:off x="4355976" y="1297783"/>
            <a:ext cx="4435536" cy="1428821"/>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rgbClr val="29256A"/>
                </a:solidFill>
              </a:rPr>
              <a:t>אביבית, מזכירה מהצפון: "מקום העבודה שלי ארגן לנו שני חוגים של פעילות גופנית, בהתאם לבחירות שלנו, וגם אפשרות למספר מפגשים עם תזונאית. בתוך שנתיים מהפעילות בעבודה הורדתי 14 ק"ג".</a:t>
            </a:r>
            <a:endParaRPr lang="he-IL" sz="1200" dirty="0">
              <a:solidFill>
                <a:srgbClr val="29256A"/>
              </a:solidFill>
            </a:endParaRPr>
          </a:p>
        </p:txBody>
      </p:sp>
      <p:sp>
        <p:nvSpPr>
          <p:cNvPr id="21" name="Rounded Rectangle 20"/>
          <p:cNvSpPr/>
          <p:nvPr/>
        </p:nvSpPr>
        <p:spPr>
          <a:xfrm>
            <a:off x="73771" y="3501008"/>
            <a:ext cx="4246710" cy="201622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tx2"/>
                </a:solidFill>
              </a:rPr>
              <a:t>דימיטרי, מהנדס מהדרום: "יש לי רכב וגם מעלית במקום העבודה, אבל למדתי שאפשר לעשות שינוי קטן בהתנהלות היום יומית וזה מוסיף המון תנועה. אז אני מגיע לעבודה פעמיים שלוש בשבוע ומשתמש במדרגות במקום המעלית. שינוי קטן עבורי, אבל מאפשר לי להיות פעיל".</a:t>
            </a:r>
            <a:endParaRPr lang="he-IL" sz="1000" dirty="0">
              <a:solidFill>
                <a:schemeClr val="tx2"/>
              </a:solidFill>
            </a:endParaRPr>
          </a:p>
        </p:txBody>
      </p:sp>
      <p:sp>
        <p:nvSpPr>
          <p:cNvPr id="26" name="Rounded Rectangle 25"/>
          <p:cNvSpPr/>
          <p:nvPr/>
        </p:nvSpPr>
        <p:spPr>
          <a:xfrm>
            <a:off x="4550477" y="3244334"/>
            <a:ext cx="4363528" cy="2351911"/>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dirty="0">
              <a:solidFill>
                <a:schemeClr val="bg1"/>
              </a:solidFill>
            </a:endParaRPr>
          </a:p>
          <a:p>
            <a:pPr algn="ctr"/>
            <a:r>
              <a:rPr lang="he-IL" b="1" dirty="0">
                <a:solidFill>
                  <a:schemeClr val="bg1"/>
                </a:solidFill>
              </a:rPr>
              <a:t>רועי, טכנאי מהצפון: "במקום העבודה שלי הכניסו יום אחד בחדר האוכל 'עמדת בריאות' – סלטים, ירקות חתוכים, לחם מחיטה מלאה ועוד. תוך כמה חודשים, כמעט שליש מהעובדים התחילו לעבור בתחנה הזאת. זה אומר ששליש מהעובדים שאוכלים בחדר האוכל עברו לתזונה בריאה יותר".</a:t>
            </a:r>
            <a:endParaRPr lang="he-IL" sz="1200" dirty="0">
              <a:solidFill>
                <a:schemeClr val="bg1"/>
              </a:solidFill>
            </a:endParaRPr>
          </a:p>
          <a:p>
            <a:pPr algn="ctr"/>
            <a:endParaRPr lang="he-IL" b="1" dirty="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sp>
        <p:nvSpPr>
          <p:cNvPr id="13" name="Rounded Rectangle 12"/>
          <p:cNvSpPr/>
          <p:nvPr/>
        </p:nvSpPr>
        <p:spPr>
          <a:xfrm>
            <a:off x="282957" y="1121960"/>
            <a:ext cx="3704638" cy="2307040"/>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solidFill>
                  <a:schemeClr val="bg1"/>
                </a:solidFill>
              </a:rPr>
              <a:t>סיון, מנהלת משאבי אנוש מהמרכז:</a:t>
            </a:r>
            <a:r>
              <a:rPr lang="en-US" b="1" dirty="0">
                <a:solidFill>
                  <a:schemeClr val="bg1"/>
                </a:solidFill>
              </a:rPr>
              <a:t> </a:t>
            </a:r>
            <a:r>
              <a:rPr lang="he-IL" b="1" dirty="0">
                <a:solidFill>
                  <a:schemeClr val="bg1"/>
                </a:solidFill>
              </a:rPr>
              <a:t>"פתחו אצלנו בחברה קבוצת ריצה. מעולם לא רצתי. אפילו לא עשיתי פעילות גופנית פשוטה. אבל העובדה שזה היה יחד עם החבר'ה מהמשרד ושניתן היה להתאמן לפעמים במהלך יום העבודה – ממש עזרה לי להתמיד".</a:t>
            </a:r>
            <a:endParaRPr lang="he-IL" sz="1000" dirty="0">
              <a:solidFill>
                <a:schemeClr val="bg1"/>
              </a:solidFill>
            </a:endParaRPr>
          </a:p>
        </p:txBody>
      </p:sp>
      <p:sp>
        <p:nvSpPr>
          <p:cNvPr id="4" name="מלבן מעוגל 3"/>
          <p:cNvSpPr/>
          <p:nvPr/>
        </p:nvSpPr>
        <p:spPr>
          <a:xfrm>
            <a:off x="4355976" y="1297783"/>
            <a:ext cx="4435536" cy="14288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מלבן מעוגל 5"/>
          <p:cNvSpPr/>
          <p:nvPr/>
        </p:nvSpPr>
        <p:spPr>
          <a:xfrm>
            <a:off x="73771" y="3501008"/>
            <a:ext cx="4282205" cy="20162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9"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14</a:t>
            </a:fld>
            <a:endParaRPr lang="he-IL" dirty="0"/>
          </a:p>
        </p:txBody>
      </p:sp>
    </p:spTree>
    <p:extLst>
      <p:ext uri="{BB962C8B-B14F-4D97-AF65-F5344CB8AC3E}">
        <p14:creationId xmlns:p14="http://schemas.microsoft.com/office/powerpoint/2010/main" val="753350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15</a:t>
            </a:fld>
            <a:endParaRPr lang="he-IL" dirty="0"/>
          </a:p>
        </p:txBody>
      </p:sp>
      <p:grpSp>
        <p:nvGrpSpPr>
          <p:cNvPr id="3" name="Group 2"/>
          <p:cNvGrpSpPr/>
          <p:nvPr/>
        </p:nvGrpSpPr>
        <p:grpSpPr>
          <a:xfrm>
            <a:off x="73771" y="188640"/>
            <a:ext cx="9034733" cy="834332"/>
            <a:chOff x="2483768" y="404664"/>
            <a:chExt cx="6264696" cy="540443"/>
          </a:xfrm>
        </p:grpSpPr>
        <p:sp>
          <p:nvSpPr>
            <p:cNvPr id="15" name="מלבן מעוגל 14"/>
            <p:cNvSpPr/>
            <p:nvPr/>
          </p:nvSpPr>
          <p:spPr>
            <a:xfrm>
              <a:off x="2483768" y="404664"/>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483768" y="444053"/>
              <a:ext cx="6264696" cy="358855"/>
            </a:xfrm>
            <a:prstGeom prst="rect">
              <a:avLst/>
            </a:prstGeom>
            <a:noFill/>
            <a:ln>
              <a:noFill/>
            </a:ln>
          </p:spPr>
          <p:txBody>
            <a:bodyPr wrap="square" rtlCol="1">
              <a:spAutoFit/>
            </a:bodyPr>
            <a:lstStyle/>
            <a:p>
              <a:pPr algn="ctr"/>
              <a:r>
                <a:rPr lang="he-IL" sz="3000" b="1" dirty="0">
                  <a:solidFill>
                    <a:schemeClr val="bg1"/>
                  </a:solidFill>
                </a:rPr>
                <a:t>טיפים מעובדים בשטח: מה יכול לעזור?</a:t>
              </a:r>
            </a:p>
          </p:txBody>
        </p:sp>
      </p:grpSp>
      <p:sp>
        <p:nvSpPr>
          <p:cNvPr id="2" name="Rounded Rectangle 1"/>
          <p:cNvSpPr/>
          <p:nvPr/>
        </p:nvSpPr>
        <p:spPr>
          <a:xfrm>
            <a:off x="4355976" y="1297784"/>
            <a:ext cx="4435536" cy="112060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29256A"/>
                </a:solidFill>
              </a:rPr>
              <a:t>תמר, מהנדסת מהמרכז:</a:t>
            </a:r>
            <a:r>
              <a:rPr lang="en-US" sz="2000" b="1" dirty="0">
                <a:solidFill>
                  <a:srgbClr val="29256A"/>
                </a:solidFill>
              </a:rPr>
              <a:t> </a:t>
            </a:r>
            <a:r>
              <a:rPr lang="he-IL" sz="2000" b="1" dirty="0">
                <a:solidFill>
                  <a:srgbClr val="29256A"/>
                </a:solidFill>
              </a:rPr>
              <a:t>"</a:t>
            </a:r>
            <a:r>
              <a:rPr lang="he-IL" sz="2000" b="1" u="sng" dirty="0">
                <a:solidFill>
                  <a:srgbClr val="29256A"/>
                </a:solidFill>
              </a:rPr>
              <a:t>תמיכה קבוצתית</a:t>
            </a:r>
            <a:r>
              <a:rPr lang="he-IL" sz="2000" b="1" dirty="0">
                <a:solidFill>
                  <a:srgbClr val="29256A"/>
                </a:solidFill>
              </a:rPr>
              <a:t> זה מה שעוזר. לא לעשות את זה לבד, אלא יחד עם החברים".</a:t>
            </a:r>
            <a:endParaRPr lang="he-IL" sz="1400" b="1" dirty="0">
              <a:solidFill>
                <a:srgbClr val="29256A"/>
              </a:solidFill>
            </a:endParaRPr>
          </a:p>
        </p:txBody>
      </p:sp>
      <p:sp>
        <p:nvSpPr>
          <p:cNvPr id="21" name="Rounded Rectangle 20"/>
          <p:cNvSpPr/>
          <p:nvPr/>
        </p:nvSpPr>
        <p:spPr>
          <a:xfrm>
            <a:off x="73771" y="3461374"/>
            <a:ext cx="4246710" cy="187220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2"/>
                </a:solidFill>
              </a:rPr>
              <a:t>רועי, חשב שכר מהדרום: "ביום עבודה רגיל אני עובד המון שעות על הכיסא מול המחשב. לפעמים אני שוכח איפה אני נמצא ויש לנו </a:t>
            </a:r>
            <a:r>
              <a:rPr lang="he-IL" sz="2000" b="1" u="sng" dirty="0">
                <a:solidFill>
                  <a:schemeClr val="tx2"/>
                </a:solidFill>
              </a:rPr>
              <a:t>תוכנה ששולחת תזכורות לקום, להתמתח, להסתובב</a:t>
            </a:r>
            <a:r>
              <a:rPr lang="he-IL" sz="2000" b="1" dirty="0">
                <a:solidFill>
                  <a:schemeClr val="tx2"/>
                </a:solidFill>
              </a:rPr>
              <a:t>. התזכורות האלה עוזרות לי לזכור".</a:t>
            </a:r>
            <a:endParaRPr lang="he-IL" sz="1050" dirty="0">
              <a:solidFill>
                <a:schemeClr val="tx2"/>
              </a:solidFill>
            </a:endParaRPr>
          </a:p>
        </p:txBody>
      </p:sp>
      <p:sp>
        <p:nvSpPr>
          <p:cNvPr id="26" name="Rounded Rectangle 25"/>
          <p:cNvSpPr/>
          <p:nvPr/>
        </p:nvSpPr>
        <p:spPr>
          <a:xfrm>
            <a:off x="4427984" y="2636912"/>
            <a:ext cx="4363528" cy="3312368"/>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bg1"/>
                </a:solidFill>
              </a:rPr>
              <a:t>סוניה, מנהלת פרויקטים מהצפון:</a:t>
            </a:r>
            <a:r>
              <a:rPr lang="en-US" sz="2000" b="1" dirty="0">
                <a:solidFill>
                  <a:schemeClr val="bg1"/>
                </a:solidFill>
              </a:rPr>
              <a:t> </a:t>
            </a:r>
            <a:r>
              <a:rPr lang="he-IL" sz="2000" b="1" dirty="0">
                <a:solidFill>
                  <a:schemeClr val="bg1"/>
                </a:solidFill>
              </a:rPr>
              <a:t>"כשאמרו לי שהחברה מתחילה תכנית של קידום בריאות, נלחצתי. מה לי ולזה? ואז הבנתי, צריך</a:t>
            </a:r>
            <a:r>
              <a:rPr lang="he-IL" sz="2000" b="1" u="sng" dirty="0">
                <a:solidFill>
                  <a:schemeClr val="bg1"/>
                </a:solidFill>
              </a:rPr>
              <a:t> להציב מטרות צנועות, ריאליות</a:t>
            </a:r>
            <a:r>
              <a:rPr lang="he-IL" sz="2000" b="1" dirty="0">
                <a:solidFill>
                  <a:schemeClr val="bg1"/>
                </a:solidFill>
              </a:rPr>
              <a:t>. המטרה היא לא שאהיה רזה וחטובה תוך שנה. מספיק שינוי קטן שניתן להתמיד בו. עבורי מדובר בעליה במדרגות ובהחלפה של מנה אחת לא בריאה בירקות בריאים יותר".</a:t>
            </a:r>
            <a:endParaRPr lang="he-IL" sz="1400" dirty="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sp>
        <p:nvSpPr>
          <p:cNvPr id="13" name="Rounded Rectangle 12"/>
          <p:cNvSpPr/>
          <p:nvPr/>
        </p:nvSpPr>
        <p:spPr>
          <a:xfrm>
            <a:off x="282957" y="1124744"/>
            <a:ext cx="3704638" cy="1937708"/>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bg1"/>
                </a:solidFill>
              </a:rPr>
              <a:t>כרמית, מנהלת מחלקה מהמרכז: "</a:t>
            </a:r>
            <a:r>
              <a:rPr lang="he-IL" sz="2000" b="1" u="sng" dirty="0">
                <a:solidFill>
                  <a:schemeClr val="bg1"/>
                </a:solidFill>
              </a:rPr>
              <a:t>ארוחות בריאות משותפות</a:t>
            </a:r>
            <a:r>
              <a:rPr lang="he-IL" sz="2000" b="1" dirty="0">
                <a:solidFill>
                  <a:schemeClr val="bg1"/>
                </a:solidFill>
              </a:rPr>
              <a:t>. כל אחד מביא משהו מהבית ואז בצהרים מכינים ואוכלים יחד. זו חוויה בקבוצה וגם אכילה בריאה יותר".</a:t>
            </a:r>
            <a:endParaRPr lang="he-IL" sz="1050" dirty="0">
              <a:solidFill>
                <a:schemeClr val="bg1"/>
              </a:solidFill>
            </a:endParaRPr>
          </a:p>
        </p:txBody>
      </p:sp>
      <p:sp>
        <p:nvSpPr>
          <p:cNvPr id="4" name="מלבן מעוגל 3"/>
          <p:cNvSpPr/>
          <p:nvPr/>
        </p:nvSpPr>
        <p:spPr>
          <a:xfrm>
            <a:off x="4427984" y="1297784"/>
            <a:ext cx="4363528" cy="11206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מלבן מעוגל 5"/>
          <p:cNvSpPr/>
          <p:nvPr/>
        </p:nvSpPr>
        <p:spPr>
          <a:xfrm>
            <a:off x="92691" y="3461374"/>
            <a:ext cx="4227790"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9"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15</a:t>
            </a:fld>
            <a:endParaRPr lang="he-IL" dirty="0"/>
          </a:p>
        </p:txBody>
      </p:sp>
    </p:spTree>
    <p:extLst>
      <p:ext uri="{BB962C8B-B14F-4D97-AF65-F5344CB8AC3E}">
        <p14:creationId xmlns:p14="http://schemas.microsoft.com/office/powerpoint/2010/main" val="2340110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908"/>
          <a:stretch>
            <a:fillRect/>
          </a:stretch>
        </p:blipFill>
        <p:spPr bwMode="auto">
          <a:xfrm>
            <a:off x="-10424" y="0"/>
            <a:ext cx="9154424" cy="649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16</a:t>
            </a:fld>
            <a:endParaRPr lang="he-IL" dirty="0"/>
          </a:p>
        </p:txBody>
      </p:sp>
      <p:grpSp>
        <p:nvGrpSpPr>
          <p:cNvPr id="3" name="Group 2"/>
          <p:cNvGrpSpPr/>
          <p:nvPr/>
        </p:nvGrpSpPr>
        <p:grpSpPr>
          <a:xfrm>
            <a:off x="73771" y="188640"/>
            <a:ext cx="9034733" cy="834332"/>
            <a:chOff x="2483768" y="352663"/>
            <a:chExt cx="6264696" cy="602523"/>
          </a:xfrm>
        </p:grpSpPr>
        <p:sp>
          <p:nvSpPr>
            <p:cNvPr id="15" name="מלבן מעוגל 14"/>
            <p:cNvSpPr/>
            <p:nvPr/>
          </p:nvSpPr>
          <p:spPr>
            <a:xfrm>
              <a:off x="2483768" y="352663"/>
              <a:ext cx="6264696" cy="592444"/>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483768" y="444053"/>
              <a:ext cx="6264696" cy="511133"/>
            </a:xfrm>
            <a:prstGeom prst="rect">
              <a:avLst/>
            </a:prstGeom>
            <a:noFill/>
            <a:ln>
              <a:noFill/>
            </a:ln>
          </p:spPr>
          <p:txBody>
            <a:bodyPr wrap="square" rtlCol="1">
              <a:spAutoFit/>
            </a:bodyPr>
            <a:lstStyle/>
            <a:p>
              <a:pPr algn="ctr"/>
              <a:r>
                <a:rPr lang="he-IL" sz="3200" b="1" dirty="0">
                  <a:solidFill>
                    <a:schemeClr val="bg1"/>
                  </a:solidFill>
                </a:rPr>
                <a:t>העובדים שותפים לתהליך:</a:t>
              </a:r>
              <a:r>
                <a:rPr lang="en-US" sz="3200" b="1" dirty="0">
                  <a:solidFill>
                    <a:schemeClr val="bg1"/>
                  </a:solidFill>
                </a:rPr>
                <a:t> </a:t>
              </a:r>
              <a:r>
                <a:rPr lang="he-IL" sz="3200" b="1" dirty="0">
                  <a:solidFill>
                    <a:schemeClr val="bg1"/>
                  </a:solidFill>
                </a:rPr>
                <a:t>התהליך נבנה מלמטה</a:t>
              </a:r>
            </a:p>
          </p:txBody>
        </p:sp>
      </p:grpSp>
      <p:sp>
        <p:nvSpPr>
          <p:cNvPr id="2" name="Rounded Rectangle 1"/>
          <p:cNvSpPr/>
          <p:nvPr/>
        </p:nvSpPr>
        <p:spPr>
          <a:xfrm>
            <a:off x="74285" y="3898286"/>
            <a:ext cx="4435536" cy="1584176"/>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מה היעדים והמטרות שחשובים לכם?</a:t>
            </a:r>
            <a:endParaRPr lang="he-IL" dirty="0">
              <a:solidFill>
                <a:srgbClr val="29256A"/>
              </a:solidFill>
            </a:endParaRPr>
          </a:p>
        </p:txBody>
      </p:sp>
      <p:sp>
        <p:nvSpPr>
          <p:cNvPr id="21" name="Rounded Rectangle 20"/>
          <p:cNvSpPr/>
          <p:nvPr/>
        </p:nvSpPr>
        <p:spPr>
          <a:xfrm>
            <a:off x="4355976" y="1381899"/>
            <a:ext cx="4320480" cy="1974611"/>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מה הייתם רוצים לראות בארגון? איזה סוג של פעילות מושך אתכם יותר?</a:t>
            </a:r>
            <a:r>
              <a:rPr lang="en-US" sz="2800" b="1" dirty="0">
                <a:solidFill>
                  <a:srgbClr val="29256A"/>
                </a:solidFill>
              </a:rPr>
              <a:t> </a:t>
            </a:r>
            <a:r>
              <a:rPr lang="he-IL" sz="2800" b="1" dirty="0">
                <a:solidFill>
                  <a:srgbClr val="29256A"/>
                </a:solidFill>
              </a:rPr>
              <a:t>מה פחות?</a:t>
            </a:r>
            <a:endParaRPr lang="he-IL" dirty="0">
              <a:solidFill>
                <a:srgbClr val="29256A"/>
              </a:solidFill>
            </a:endParaRPr>
          </a:p>
        </p:txBody>
      </p:sp>
      <p:sp>
        <p:nvSpPr>
          <p:cNvPr id="26" name="Rounded Rectangle 25"/>
          <p:cNvSpPr/>
          <p:nvPr/>
        </p:nvSpPr>
        <p:spPr>
          <a:xfrm>
            <a:off x="219290" y="1124743"/>
            <a:ext cx="3848654" cy="2664295"/>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bg1"/>
                </a:solidFill>
              </a:rPr>
              <a:t>מה קשה לכם באימוץ אורח חיים בריא? מה היה יכול לעזור? מה היה יכול לעודד אתכם?</a:t>
            </a:r>
            <a:endParaRPr lang="he-IL" sz="1400" dirty="0">
              <a:solidFill>
                <a:schemeClr val="bg1"/>
              </a:solidFill>
            </a:endParaRPr>
          </a:p>
        </p:txBody>
      </p:sp>
      <p:sp>
        <p:nvSpPr>
          <p:cNvPr id="29" name="Rounded Rectangle 28"/>
          <p:cNvSpPr/>
          <p:nvPr/>
        </p:nvSpPr>
        <p:spPr>
          <a:xfrm>
            <a:off x="4971818" y="3789039"/>
            <a:ext cx="3704638" cy="1974611"/>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solidFill>
                  <a:schemeClr val="bg1"/>
                </a:solidFill>
              </a:rPr>
              <a:t>סיפורי הצלחה:</a:t>
            </a:r>
            <a:r>
              <a:rPr lang="en-US" sz="2400" b="1" dirty="0">
                <a:solidFill>
                  <a:schemeClr val="bg1"/>
                </a:solidFill>
              </a:rPr>
              <a:t> </a:t>
            </a:r>
            <a:r>
              <a:rPr lang="he-IL" sz="2400" b="1" dirty="0">
                <a:solidFill>
                  <a:schemeClr val="bg1"/>
                </a:solidFill>
              </a:rPr>
              <a:t>מה אתם עושים שעוזר לכם לשמור על חיים פעילים ובריאים?</a:t>
            </a:r>
            <a:endParaRPr lang="he-IL" sz="1600" b="1" dirty="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pic>
        <p:nvPicPr>
          <p:cNvPr id="20" name="Picture 5" descr=" "/>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16</a:t>
            </a:fld>
            <a:endParaRPr lang="he-IL" dirty="0"/>
          </a:p>
        </p:txBody>
      </p:sp>
      <p:sp>
        <p:nvSpPr>
          <p:cNvPr id="18" name="Rectangle 17"/>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99385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17</a:t>
            </a:fld>
            <a:endParaRPr lang="he-IL" dirty="0"/>
          </a:p>
        </p:txBody>
      </p:sp>
      <p:grpSp>
        <p:nvGrpSpPr>
          <p:cNvPr id="3" name="Group 2"/>
          <p:cNvGrpSpPr/>
          <p:nvPr/>
        </p:nvGrpSpPr>
        <p:grpSpPr>
          <a:xfrm>
            <a:off x="-940777" y="131818"/>
            <a:ext cx="10049281" cy="981030"/>
            <a:chOff x="1780279" y="413772"/>
            <a:chExt cx="6968185" cy="588403"/>
          </a:xfrm>
        </p:grpSpPr>
        <p:sp>
          <p:nvSpPr>
            <p:cNvPr id="15" name="מלבן מעוגל 14"/>
            <p:cNvSpPr/>
            <p:nvPr/>
          </p:nvSpPr>
          <p:spPr>
            <a:xfrm>
              <a:off x="2483768" y="413772"/>
              <a:ext cx="6264696"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1780279" y="491042"/>
              <a:ext cx="6968185" cy="511133"/>
            </a:xfrm>
            <a:prstGeom prst="rect">
              <a:avLst/>
            </a:prstGeom>
            <a:noFill/>
            <a:ln>
              <a:noFill/>
            </a:ln>
          </p:spPr>
          <p:txBody>
            <a:bodyPr wrap="square" rtlCol="1">
              <a:spAutoFit/>
            </a:bodyPr>
            <a:lstStyle/>
            <a:p>
              <a:r>
                <a:rPr lang="he-IL" sz="3200" b="1" dirty="0">
                  <a:solidFill>
                    <a:schemeClr val="bg1"/>
                  </a:solidFill>
                </a:rPr>
                <a:t>הפעילויות המוצעות בתכנית בחברת [השלם את השם]</a:t>
              </a:r>
            </a:p>
          </p:txBody>
        </p:sp>
      </p:grpSp>
      <p:sp>
        <p:nvSpPr>
          <p:cNvPr id="2" name="Rounded Rectangle 1"/>
          <p:cNvSpPr/>
          <p:nvPr/>
        </p:nvSpPr>
        <p:spPr>
          <a:xfrm>
            <a:off x="4355976" y="1297784"/>
            <a:ext cx="4435536" cy="1987200"/>
          </a:xfrm>
          <a:custGeom>
            <a:avLst/>
            <a:gdLst>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0 w 4435536"/>
              <a:gd name="connsiteY7" fmla="*/ 1655993 h 1987200"/>
              <a:gd name="connsiteX8" fmla="*/ 0 w 4435536"/>
              <a:gd name="connsiteY8" fmla="*/ 331207 h 1987200"/>
              <a:gd name="connsiteX0" fmla="*/ 0 w 4435536"/>
              <a:gd name="connsiteY0" fmla="*/ 331207 h 1987200"/>
              <a:gd name="connsiteX1" fmla="*/ 331207 w 4435536"/>
              <a:gd name="connsiteY1" fmla="*/ 0 h 1987200"/>
              <a:gd name="connsiteX2" fmla="*/ 4104329 w 4435536"/>
              <a:gd name="connsiteY2" fmla="*/ 0 h 1987200"/>
              <a:gd name="connsiteX3" fmla="*/ 4435536 w 4435536"/>
              <a:gd name="connsiteY3" fmla="*/ 331207 h 1987200"/>
              <a:gd name="connsiteX4" fmla="*/ 4435536 w 4435536"/>
              <a:gd name="connsiteY4" fmla="*/ 1655993 h 1987200"/>
              <a:gd name="connsiteX5" fmla="*/ 4104329 w 4435536"/>
              <a:gd name="connsiteY5" fmla="*/ 1987200 h 1987200"/>
              <a:gd name="connsiteX6" fmla="*/ 331207 w 4435536"/>
              <a:gd name="connsiteY6" fmla="*/ 1987200 h 1987200"/>
              <a:gd name="connsiteX7" fmla="*/ 47297 w 4435536"/>
              <a:gd name="connsiteY7" fmla="*/ 1592931 h 1987200"/>
              <a:gd name="connsiteX8" fmla="*/ 0 w 4435536"/>
              <a:gd name="connsiteY8" fmla="*/ 331207 h 198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5536" h="1987200">
                <a:moveTo>
                  <a:pt x="0" y="331207"/>
                </a:moveTo>
                <a:cubicBezTo>
                  <a:pt x="0" y="148286"/>
                  <a:pt x="148286" y="0"/>
                  <a:pt x="331207" y="0"/>
                </a:cubicBezTo>
                <a:lnTo>
                  <a:pt x="4104329" y="0"/>
                </a:lnTo>
                <a:cubicBezTo>
                  <a:pt x="4287250" y="0"/>
                  <a:pt x="4435536" y="148286"/>
                  <a:pt x="4435536" y="331207"/>
                </a:cubicBezTo>
                <a:lnTo>
                  <a:pt x="4435536" y="1655993"/>
                </a:lnTo>
                <a:cubicBezTo>
                  <a:pt x="4435536" y="1838914"/>
                  <a:pt x="4287250" y="1987200"/>
                  <a:pt x="4104329" y="1987200"/>
                </a:cubicBezTo>
                <a:lnTo>
                  <a:pt x="331207" y="1987200"/>
                </a:lnTo>
                <a:cubicBezTo>
                  <a:pt x="148286" y="1987200"/>
                  <a:pt x="47297" y="1775852"/>
                  <a:pt x="47297" y="1592931"/>
                </a:cubicBezTo>
                <a:cubicBezTo>
                  <a:pt x="47297" y="1151336"/>
                  <a:pt x="0" y="772802"/>
                  <a:pt x="0" y="33120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rgbClr val="29256A"/>
                </a:solidFill>
              </a:rPr>
              <a:t>[הצעה 1]</a:t>
            </a:r>
            <a:endParaRPr lang="he-IL" sz="3200" dirty="0">
              <a:solidFill>
                <a:srgbClr val="29256A"/>
              </a:solidFill>
            </a:endParaRPr>
          </a:p>
          <a:p>
            <a:pPr algn="ctr"/>
            <a:endParaRPr lang="he-IL" sz="3200" dirty="0">
              <a:solidFill>
                <a:srgbClr val="29256A"/>
              </a:solidFill>
            </a:endParaRPr>
          </a:p>
        </p:txBody>
      </p:sp>
      <p:sp>
        <p:nvSpPr>
          <p:cNvPr id="21" name="Rounded Rectangle 20"/>
          <p:cNvSpPr/>
          <p:nvPr/>
        </p:nvSpPr>
        <p:spPr>
          <a:xfrm>
            <a:off x="4499992" y="3614629"/>
            <a:ext cx="4320480" cy="197461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29256A"/>
                </a:solidFill>
              </a:rPr>
              <a:t>[הצעה 1]</a:t>
            </a:r>
            <a:endParaRPr lang="he-IL" sz="2800" dirty="0">
              <a:solidFill>
                <a:srgbClr val="29256A"/>
              </a:solidFill>
            </a:endParaRPr>
          </a:p>
        </p:txBody>
      </p:sp>
      <p:sp>
        <p:nvSpPr>
          <p:cNvPr id="26" name="Rounded Rectangle 25"/>
          <p:cNvSpPr/>
          <p:nvPr/>
        </p:nvSpPr>
        <p:spPr>
          <a:xfrm>
            <a:off x="219290" y="1268760"/>
            <a:ext cx="3704638" cy="1953561"/>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bg1"/>
                </a:solidFill>
              </a:rPr>
              <a:t>[הצעה 1]</a:t>
            </a:r>
            <a:endParaRPr lang="he-IL" sz="3200" dirty="0">
              <a:solidFill>
                <a:schemeClr val="bg1"/>
              </a:solidFill>
            </a:endParaRPr>
          </a:p>
        </p:txBody>
      </p:sp>
      <p:sp>
        <p:nvSpPr>
          <p:cNvPr id="29" name="Rounded Rectangle 28"/>
          <p:cNvSpPr/>
          <p:nvPr/>
        </p:nvSpPr>
        <p:spPr>
          <a:xfrm>
            <a:off x="219290" y="3614630"/>
            <a:ext cx="3704638" cy="1882316"/>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solidFill>
                  <a:schemeClr val="bg1"/>
                </a:solidFill>
              </a:rPr>
              <a:t>[הצעה 1]</a:t>
            </a:r>
            <a:endParaRPr lang="he-IL" sz="3200" dirty="0">
              <a:solidFill>
                <a:schemeClr val="bg1"/>
              </a:solidFill>
            </a:endParaRPr>
          </a:p>
        </p:txBody>
      </p:sp>
      <p:sp>
        <p:nvSpPr>
          <p:cNvPr id="9" name="Rectangle 8"/>
          <p:cNvSpPr/>
          <p:nvPr/>
        </p:nvSpPr>
        <p:spPr>
          <a:xfrm>
            <a:off x="6658884" y="3244334"/>
            <a:ext cx="184731" cy="369332"/>
          </a:xfrm>
          <a:prstGeom prst="rect">
            <a:avLst/>
          </a:prstGeom>
        </p:spPr>
        <p:txBody>
          <a:bodyPr wrap="none">
            <a:spAutoFit/>
          </a:bodyPr>
          <a:lstStyle/>
          <a:p>
            <a:endParaRPr lang="he-IL" dirty="0"/>
          </a:p>
        </p:txBody>
      </p:sp>
      <p:pic>
        <p:nvPicPr>
          <p:cNvPr id="18" name="Picture 5" descr=" "/>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17</a:t>
            </a:fld>
            <a:endParaRPr lang="he-IL" dirty="0"/>
          </a:p>
        </p:txBody>
      </p:sp>
    </p:spTree>
    <p:extLst>
      <p:ext uri="{BB962C8B-B14F-4D97-AF65-F5344CB8AC3E}">
        <p14:creationId xmlns:p14="http://schemas.microsoft.com/office/powerpoint/2010/main" val="287189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14" name="מלבן מעוגל 8" descr="אישה מחייכת מחזיקה בסיכת אפשריבריא "/>
          <p:cNvSpPr/>
          <p:nvPr/>
        </p:nvSpPr>
        <p:spPr>
          <a:xfrm>
            <a:off x="5796136" y="44624"/>
            <a:ext cx="3312368" cy="2016224"/>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he-IL" dirty="0">
              <a:solidFill>
                <a:prstClr val="white"/>
              </a:solidFill>
            </a:endParaRPr>
          </a:p>
        </p:txBody>
      </p:sp>
      <p:sp>
        <p:nvSpPr>
          <p:cNvPr id="17" name="Slide Number Placeholder 2"/>
          <p:cNvSpPr>
            <a:spLocks noGrp="1"/>
          </p:cNvSpPr>
          <p:nvPr/>
        </p:nvSpPr>
        <p:spPr>
          <a:xfrm>
            <a:off x="7010399" y="599631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solidFill>
                  <a:prstClr val="black">
                    <a:tint val="75000"/>
                  </a:prstClr>
                </a:solidFill>
              </a:rPr>
              <a:pPr algn="r"/>
              <a:t>18</a:t>
            </a:fld>
            <a:endParaRPr lang="he-IL" dirty="0">
              <a:solidFill>
                <a:prstClr val="black">
                  <a:tint val="75000"/>
                </a:prstClr>
              </a:solidFill>
            </a:endParaRPr>
          </a:p>
        </p:txBody>
      </p:sp>
      <p:sp>
        <p:nvSpPr>
          <p:cNvPr id="19" name="Rectangle 18">
            <a:extLst>
              <a:ext uri="{C183D7F6-B498-43B3-948B-1728B52AA6E4}">
                <adec:decorative xmlns:adec="http://schemas.microsoft.com/office/drawing/2017/decorative" val="1"/>
              </a:ext>
            </a:extLst>
          </p:cNvPr>
          <p:cNvSpPr/>
          <p:nvPr/>
        </p:nvSpPr>
        <p:spPr>
          <a:xfrm>
            <a:off x="5796136" y="44624"/>
            <a:ext cx="3096344" cy="1938992"/>
          </a:xfrm>
          <a:prstGeom prst="rect">
            <a:avLst/>
          </a:prstGeom>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4000" dirty="0">
                <a:solidFill>
                  <a:schemeClr val="bg1"/>
                </a:solidFill>
              </a:rPr>
              <a:t>לאכול בריא</a:t>
            </a:r>
            <a:br>
              <a:rPr lang="en-US" sz="4000" dirty="0">
                <a:solidFill>
                  <a:schemeClr val="bg1"/>
                </a:solidFill>
              </a:rPr>
            </a:br>
            <a:r>
              <a:rPr lang="he-IL" sz="4000" dirty="0">
                <a:solidFill>
                  <a:schemeClr val="bg1"/>
                </a:solidFill>
              </a:rPr>
              <a:t>להיות בתנועה</a:t>
            </a:r>
            <a:br>
              <a:rPr lang="en-US" sz="4000" dirty="0">
                <a:solidFill>
                  <a:schemeClr val="bg1"/>
                </a:solidFill>
              </a:rPr>
            </a:br>
            <a:r>
              <a:rPr lang="he-IL" sz="4000" dirty="0">
                <a:solidFill>
                  <a:schemeClr val="bg1"/>
                </a:solidFill>
              </a:rPr>
              <a:t>להרגיש טוב</a:t>
            </a:r>
          </a:p>
        </p:txBody>
      </p:sp>
      <p:sp>
        <p:nvSpPr>
          <p:cNvPr id="20" name="מלבן מעוגל 7"/>
          <p:cNvSpPr/>
          <p:nvPr/>
        </p:nvSpPr>
        <p:spPr>
          <a:xfrm>
            <a:off x="3699519" y="3980671"/>
            <a:ext cx="5192960" cy="1608569"/>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he-IL" sz="2800" dirty="0">
              <a:solidFill>
                <a:prstClr val="white"/>
              </a:solidFill>
            </a:endParaRPr>
          </a:p>
        </p:txBody>
      </p:sp>
      <p:sp>
        <p:nvSpPr>
          <p:cNvPr id="11" name="מלבן מעוגל 7"/>
          <p:cNvSpPr/>
          <p:nvPr/>
        </p:nvSpPr>
        <p:spPr>
          <a:xfrm>
            <a:off x="4644007" y="2168567"/>
            <a:ext cx="4216983" cy="1608569"/>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he-IL"/>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he-IL" sz="2800" dirty="0">
              <a:solidFill>
                <a:prstClr val="white"/>
              </a:solidFill>
            </a:endParaRPr>
          </a:p>
        </p:txBody>
      </p:sp>
      <p:sp>
        <p:nvSpPr>
          <p:cNvPr id="21" name="Rectangle 20"/>
          <p:cNvSpPr/>
          <p:nvPr/>
        </p:nvSpPr>
        <p:spPr>
          <a:xfrm>
            <a:off x="3635895" y="4005064"/>
            <a:ext cx="5228456" cy="1569660"/>
          </a:xfrm>
          <a:prstGeom prst="rect">
            <a:avLst/>
          </a:prstGeom>
        </p:spPr>
        <p:txBody>
          <a:bodyPr wrap="squar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he-IL" sz="2400" b="1" u="sng" dirty="0">
                <a:solidFill>
                  <a:schemeClr val="tx2"/>
                </a:solidFill>
              </a:rPr>
              <a:t>פרטי קשר</a:t>
            </a:r>
          </a:p>
          <a:p>
            <a:r>
              <a:rPr lang="he-IL" sz="2400" dirty="0">
                <a:solidFill>
                  <a:schemeClr val="tx2"/>
                </a:solidFill>
              </a:rPr>
              <a:t>אתר: </a:t>
            </a:r>
            <a:r>
              <a:rPr lang="en-US" sz="2400" dirty="0">
                <a:solidFill>
                  <a:schemeClr val="tx2"/>
                </a:solidFill>
                <a:hlinkClick r:id="rId3"/>
              </a:rPr>
              <a:t>http://www.efsharibari.gov.il</a:t>
            </a:r>
            <a:endParaRPr lang="en-US" sz="2400" dirty="0">
              <a:solidFill>
                <a:schemeClr val="tx2"/>
              </a:solidFill>
            </a:endParaRPr>
          </a:p>
          <a:p>
            <a:r>
              <a:rPr lang="he-IL" sz="2400" dirty="0">
                <a:solidFill>
                  <a:schemeClr val="tx2"/>
                </a:solidFill>
              </a:rPr>
              <a:t>אימייל: </a:t>
            </a:r>
            <a:r>
              <a:rPr lang="en-US" sz="2400" dirty="0">
                <a:solidFill>
                  <a:schemeClr val="tx2"/>
                </a:solidFill>
                <a:hlinkClick r:id="rId4"/>
              </a:rPr>
              <a:t>active.healthy@moh.health.gov.il</a:t>
            </a:r>
            <a:endParaRPr lang="en-US" sz="2400" dirty="0">
              <a:solidFill>
                <a:schemeClr val="tx2"/>
              </a:solidFill>
            </a:endParaRPr>
          </a:p>
          <a:p>
            <a:r>
              <a:rPr lang="he-IL" sz="2400" dirty="0" err="1">
                <a:solidFill>
                  <a:schemeClr val="tx2"/>
                </a:solidFill>
              </a:rPr>
              <a:t>פייסבוק</a:t>
            </a:r>
            <a:r>
              <a:rPr lang="he-IL" sz="2400" dirty="0">
                <a:solidFill>
                  <a:schemeClr val="tx2"/>
                </a:solidFill>
              </a:rPr>
              <a:t>:</a:t>
            </a:r>
            <a:r>
              <a:rPr lang="en-US" sz="2400" dirty="0" err="1">
                <a:solidFill>
                  <a:schemeClr val="tx2"/>
                </a:solidFill>
                <a:hlinkClick r:id="rId5"/>
              </a:rPr>
              <a:t>efsharibari</a:t>
            </a:r>
            <a:endParaRPr lang="he-IL" sz="2400" dirty="0">
              <a:solidFill>
                <a:schemeClr val="tx2"/>
              </a:solidFill>
            </a:endParaRPr>
          </a:p>
        </p:txBody>
      </p:sp>
      <p:sp>
        <p:nvSpPr>
          <p:cNvPr id="22" name="Rectangle 21"/>
          <p:cNvSpPr/>
          <p:nvPr/>
        </p:nvSpPr>
        <p:spPr>
          <a:xfrm>
            <a:off x="8253297" y="5615662"/>
            <a:ext cx="889987" cy="261610"/>
          </a:xfrm>
          <a:prstGeom prst="rect">
            <a:avLst/>
          </a:prstGeom>
          <a:noFill/>
        </p:spPr>
        <p:txBody>
          <a:bodyPr wrap="none" lIns="91440" tIns="45720" rIns="91440" bIns="45720">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23" name="Picture 22">
            <a:extLst>
              <a:ext uri="{C183D7F6-B498-43B3-948B-1728B52AA6E4}">
                <adec:decorative xmlns:adec="http://schemas.microsoft.com/office/drawing/2017/decorative" val="1"/>
              </a:ext>
            </a:extLst>
          </p:cNvPr>
          <p:cNvPicPr>
            <a:picLocks noChangeAspect="1" noChangeArrowheads="1"/>
          </p:cNvPicPr>
          <p:nvPr/>
        </p:nvPicPr>
        <p:blipFill>
          <a:blip r:embed="rId6" cstate="print"/>
          <a:stretch>
            <a:fillRect/>
          </a:stretch>
        </p:blipFill>
        <p:spPr bwMode="auto">
          <a:xfrm>
            <a:off x="0" y="528129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419872" y="2167034"/>
            <a:ext cx="5228456" cy="1569660"/>
          </a:xfrm>
          <a:prstGeom prst="rect">
            <a:avLst/>
          </a:prstGeom>
        </p:spPr>
        <p:txBody>
          <a:bodyPr wrap="square">
            <a:spAutoFit/>
          </a:bodyPr>
          <a:lstStyle/>
          <a:p>
            <a:r>
              <a:rPr lang="he-IL" sz="2400" b="1" u="sng" dirty="0">
                <a:solidFill>
                  <a:schemeClr val="tx2"/>
                </a:solidFill>
              </a:rPr>
              <a:t>רכז התכנית בחברה</a:t>
            </a:r>
          </a:p>
          <a:p>
            <a:r>
              <a:rPr lang="he-IL" sz="2400" dirty="0">
                <a:solidFill>
                  <a:schemeClr val="tx2"/>
                </a:solidFill>
              </a:rPr>
              <a:t>שם: להשלים...</a:t>
            </a:r>
            <a:endParaRPr lang="en-US" sz="2400" dirty="0">
              <a:solidFill>
                <a:schemeClr val="tx2"/>
              </a:solidFill>
            </a:endParaRPr>
          </a:p>
          <a:p>
            <a:r>
              <a:rPr lang="he-IL" sz="2400" dirty="0">
                <a:solidFill>
                  <a:schemeClr val="tx2"/>
                </a:solidFill>
              </a:rPr>
              <a:t>אימייל: להשלים...</a:t>
            </a:r>
            <a:endParaRPr lang="en-US" sz="2400" dirty="0">
              <a:solidFill>
                <a:schemeClr val="tx2"/>
              </a:solidFill>
            </a:endParaRPr>
          </a:p>
          <a:p>
            <a:r>
              <a:rPr lang="he-IL" sz="2400" dirty="0">
                <a:solidFill>
                  <a:schemeClr val="tx2"/>
                </a:solidFill>
              </a:rPr>
              <a:t>טלפון: להשלים...</a:t>
            </a:r>
          </a:p>
        </p:txBody>
      </p:sp>
    </p:spTree>
    <p:extLst>
      <p:ext uri="{BB962C8B-B14F-4D97-AF65-F5344CB8AC3E}">
        <p14:creationId xmlns:p14="http://schemas.microsoft.com/office/powerpoint/2010/main" val="179221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תמונה 3" descr="עובדים בפעילות גופנית "/>
          <p:cNvPicPr>
            <a:picLocks noChangeAspect="1"/>
          </p:cNvPicPr>
          <p:nvPr/>
        </p:nvPicPr>
        <p:blipFill>
          <a:blip r:embed="rId3" cstate="print">
            <a:extLst>
              <a:ext uri="{28A0092B-C50C-407E-A947-70E740481C1C}">
                <a14:useLocalDpi xmlns:a14="http://schemas.microsoft.com/office/drawing/2010/main" val="0"/>
              </a:ext>
            </a:extLst>
          </a:blip>
          <a:srcRect l="4331" r="1969"/>
          <a:stretch>
            <a:fillRect/>
          </a:stretch>
        </p:blipFill>
        <p:spPr>
          <a:xfrm>
            <a:off x="0" y="0"/>
            <a:ext cx="9160168" cy="6525344"/>
          </a:xfrm>
          <a:prstGeom prst="rect">
            <a:avLst/>
          </a:prstGeom>
        </p:spPr>
      </p:pic>
      <p:sp>
        <p:nvSpPr>
          <p:cNvPr id="8"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2</a:t>
            </a:fld>
            <a:endParaRPr lang="he-IL" dirty="0"/>
          </a:p>
        </p:txBody>
      </p:sp>
      <p:sp>
        <p:nvSpPr>
          <p:cNvPr id="12" name="TextBox 11"/>
          <p:cNvSpPr txBox="1"/>
          <p:nvPr/>
        </p:nvSpPr>
        <p:spPr>
          <a:xfrm>
            <a:off x="2051720" y="3933056"/>
            <a:ext cx="4752527" cy="830997"/>
          </a:xfrm>
          <a:prstGeom prst="rect">
            <a:avLst/>
          </a:prstGeom>
          <a:noFill/>
        </p:spPr>
        <p:txBody>
          <a:bodyPr wrap="square" rtlCol="1">
            <a:spAutoFit/>
          </a:bodyPr>
          <a:lstStyle/>
          <a:p>
            <a:pPr algn="ctr"/>
            <a:endParaRPr lang="he-IL" sz="2400" dirty="0">
              <a:solidFill>
                <a:srgbClr val="00B0F0"/>
              </a:solidFill>
            </a:endParaRPr>
          </a:p>
          <a:p>
            <a:pPr algn="ctr"/>
            <a:endParaRPr lang="he-IL" sz="2400" dirty="0">
              <a:solidFill>
                <a:srgbClr val="00B0F0"/>
              </a:solidFill>
            </a:endParaRPr>
          </a:p>
        </p:txBody>
      </p:sp>
      <p:pic>
        <p:nvPicPr>
          <p:cNvPr id="17" name="Picture 5">
            <a:extLst>
              <a:ext uri="{C183D7F6-B498-43B3-948B-1728B52AA6E4}">
                <adec:decorative xmlns:adec="http://schemas.microsoft.com/office/drawing/2017/decorative" val="1"/>
              </a:ext>
            </a:extLst>
          </p:cNvPr>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2</a:t>
            </a:fld>
            <a:endParaRPr lang="he-IL" dirty="0"/>
          </a:p>
        </p:txBody>
      </p:sp>
      <p:sp>
        <p:nvSpPr>
          <p:cNvPr id="15" name="Rectangle 14"/>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10" name="Rounded Rectangle 9"/>
          <p:cNvSpPr/>
          <p:nvPr/>
        </p:nvSpPr>
        <p:spPr>
          <a:xfrm>
            <a:off x="1835696" y="1412776"/>
            <a:ext cx="5256584" cy="3816424"/>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solidFill>
                  <a:srgbClr val="000099"/>
                </a:solidFill>
              </a:rPr>
              <a:t>מצגת רתימה לעובדים</a:t>
            </a:r>
            <a:endParaRPr lang="he-IL" sz="3600" b="1" dirty="0">
              <a:solidFill>
                <a:srgbClr val="000099"/>
              </a:solidFill>
            </a:endParaRPr>
          </a:p>
        </p:txBody>
      </p:sp>
    </p:spTree>
    <p:extLst>
      <p:ext uri="{BB962C8B-B14F-4D97-AF65-F5344CB8AC3E}">
        <p14:creationId xmlns:p14="http://schemas.microsoft.com/office/powerpoint/2010/main" val="2370708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5">
            <a:extLst>
              <a:ext uri="{C183D7F6-B498-43B3-948B-1728B52AA6E4}">
                <adec:decorative xmlns:adec="http://schemas.microsoft.com/office/drawing/2017/decorative" val="1"/>
              </a:ext>
            </a:extLst>
          </p:cNvPr>
          <p:cNvPicPr>
            <a:picLocks noChangeAspect="1" noChangeArrowheads="1"/>
          </p:cNvPicPr>
          <p:nvPr/>
        </p:nvPicPr>
        <p:blipFill>
          <a:blip r:embed="rId2"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solidFill>
                  <a:prstClr val="black">
                    <a:tint val="75000"/>
                  </a:prstClr>
                </a:solidFill>
              </a:rPr>
              <a:pPr algn="r"/>
              <a:t>3</a:t>
            </a:fld>
            <a:endParaRPr lang="he-IL" dirty="0">
              <a:solidFill>
                <a:prstClr val="black">
                  <a:tint val="75000"/>
                </a:prstClr>
              </a:solidFill>
            </a:endParaRPr>
          </a:p>
        </p:txBody>
      </p:sp>
      <p:sp>
        <p:nvSpPr>
          <p:cNvPr id="8" name="מלבן מעוגל 7"/>
          <p:cNvSpPr/>
          <p:nvPr/>
        </p:nvSpPr>
        <p:spPr>
          <a:xfrm>
            <a:off x="5148064" y="1161801"/>
            <a:ext cx="3600400" cy="3557136"/>
          </a:xfrm>
          <a:prstGeom prst="roundRect">
            <a:avLst>
              <a:gd name="adj" fmla="val 533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800" dirty="0">
              <a:solidFill>
                <a:prstClr val="white"/>
              </a:solidFill>
            </a:endParaRPr>
          </a:p>
        </p:txBody>
      </p:sp>
      <p:sp>
        <p:nvSpPr>
          <p:cNvPr id="9" name="מלבן מעוגל 8"/>
          <p:cNvSpPr/>
          <p:nvPr/>
        </p:nvSpPr>
        <p:spPr>
          <a:xfrm>
            <a:off x="4572000" y="404664"/>
            <a:ext cx="4536504" cy="5404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6" name="TextBox 5"/>
          <p:cNvSpPr txBox="1"/>
          <p:nvPr/>
        </p:nvSpPr>
        <p:spPr>
          <a:xfrm>
            <a:off x="3532789" y="444053"/>
            <a:ext cx="5575715" cy="461665"/>
          </a:xfrm>
          <a:prstGeom prst="rect">
            <a:avLst/>
          </a:prstGeom>
          <a:noFill/>
          <a:ln>
            <a:noFill/>
          </a:ln>
        </p:spPr>
        <p:txBody>
          <a:bodyPr wrap="square" rtlCol="1">
            <a:spAutoFit/>
          </a:bodyPr>
          <a:lstStyle/>
          <a:p>
            <a:r>
              <a:rPr lang="he-IL" sz="2400" dirty="0">
                <a:solidFill>
                  <a:prstClr val="white"/>
                </a:solidFill>
              </a:rPr>
              <a:t>היכן לדעתכם צולמו התמונות האלה?</a:t>
            </a:r>
          </a:p>
        </p:txBody>
      </p:sp>
      <p:pic>
        <p:nvPicPr>
          <p:cNvPr id="2" name="Picture 1" descr="במכון כושר - לא &#10;בקניון - לא &#10;במתנס - לא &#10;תשובה - במקומות עבודה ">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444"/>
            <a:ext cx="3459575" cy="2309436"/>
          </a:xfrm>
          <a:prstGeom prst="rect">
            <a:avLst/>
          </a:prstGeom>
        </p:spPr>
      </p:pic>
      <p:pic>
        <p:nvPicPr>
          <p:cNvPr id="3" name="Picture 2">
            <a:hlinkClick r:id="rId3" action="ppaction://hlinkfile"/>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4004" y="3736399"/>
            <a:ext cx="3434649" cy="2292811"/>
          </a:xfrm>
          <a:prstGeom prst="rect">
            <a:avLst/>
          </a:prstGeom>
        </p:spPr>
      </p:pic>
      <p:pic>
        <p:nvPicPr>
          <p:cNvPr id="4" name="Picture 3" descr="תמונות של עובדים בפעילות ספורטיבית  במקום העבודה &#10;">
            <a:hlinkClick r:id="rId3" action="ppaction://hlinkfile"/>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91216" y="1175399"/>
            <a:ext cx="3452784" cy="2304917"/>
          </a:xfrm>
          <a:prstGeom prst="rect">
            <a:avLst/>
          </a:prstGeom>
        </p:spPr>
      </p:pic>
      <p:pic>
        <p:nvPicPr>
          <p:cNvPr id="11" name="Picture 10">
            <a:hlinkClick r:id="rId3" action="ppaction://hlinkfile"/>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023" y="2940369"/>
            <a:ext cx="3550812" cy="2370057"/>
          </a:xfrm>
          <a:prstGeom prst="rect">
            <a:avLst/>
          </a:prstGeom>
        </p:spPr>
      </p:pic>
      <p:pic>
        <p:nvPicPr>
          <p:cNvPr id="12" name="Picture 11">
            <a:hlinkClick r:id="rId3" action="ppaction://hlinkfil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62291" y="2448272"/>
            <a:ext cx="1712210" cy="2564904"/>
          </a:xfrm>
          <a:prstGeom prst="rect">
            <a:avLst/>
          </a:prstGeom>
        </p:spPr>
      </p:pic>
      <p:sp>
        <p:nvSpPr>
          <p:cNvPr id="14" name="מלבן מעוגל 8"/>
          <p:cNvSpPr/>
          <p:nvPr/>
        </p:nvSpPr>
        <p:spPr>
          <a:xfrm>
            <a:off x="5724128" y="3123065"/>
            <a:ext cx="3456384" cy="3779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5" name="TextBox 14"/>
          <p:cNvSpPr txBox="1"/>
          <p:nvPr/>
        </p:nvSpPr>
        <p:spPr>
          <a:xfrm>
            <a:off x="5724128" y="3140968"/>
            <a:ext cx="3384376" cy="338554"/>
          </a:xfrm>
          <a:prstGeom prst="rect">
            <a:avLst/>
          </a:prstGeom>
          <a:noFill/>
          <a:ln>
            <a:noFill/>
          </a:ln>
        </p:spPr>
        <p:txBody>
          <a:bodyPr wrap="square" rtlCol="1">
            <a:spAutoFit/>
          </a:bodyPr>
          <a:lstStyle/>
          <a:p>
            <a:r>
              <a:rPr lang="he-IL" sz="1600" dirty="0">
                <a:solidFill>
                  <a:prstClr val="white"/>
                </a:solidFill>
              </a:rPr>
              <a:t>הפסקה פעילה לעובדים, בנק דיסקונט</a:t>
            </a:r>
          </a:p>
        </p:txBody>
      </p:sp>
      <p:sp>
        <p:nvSpPr>
          <p:cNvPr id="16" name="מלבן מעוגל 8"/>
          <p:cNvSpPr/>
          <p:nvPr/>
        </p:nvSpPr>
        <p:spPr>
          <a:xfrm>
            <a:off x="5724128" y="5643345"/>
            <a:ext cx="3456384" cy="3779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17" name="TextBox 16"/>
          <p:cNvSpPr txBox="1"/>
          <p:nvPr/>
        </p:nvSpPr>
        <p:spPr>
          <a:xfrm>
            <a:off x="5724128" y="5661248"/>
            <a:ext cx="3384376" cy="338554"/>
          </a:xfrm>
          <a:prstGeom prst="rect">
            <a:avLst/>
          </a:prstGeom>
          <a:noFill/>
          <a:ln>
            <a:noFill/>
          </a:ln>
        </p:spPr>
        <p:txBody>
          <a:bodyPr wrap="square" rtlCol="1">
            <a:spAutoFit/>
          </a:bodyPr>
          <a:lstStyle/>
          <a:p>
            <a:r>
              <a:rPr lang="he-IL" sz="1600" dirty="0">
                <a:solidFill>
                  <a:prstClr val="white"/>
                </a:solidFill>
              </a:rPr>
              <a:t>מתיחות בישיבת הבוקר, בנק דיסקונט</a:t>
            </a:r>
          </a:p>
        </p:txBody>
      </p:sp>
      <p:sp>
        <p:nvSpPr>
          <p:cNvPr id="18" name="מלבן מעוגל 8"/>
          <p:cNvSpPr/>
          <p:nvPr/>
        </p:nvSpPr>
        <p:spPr>
          <a:xfrm>
            <a:off x="35496" y="1970937"/>
            <a:ext cx="3456384" cy="3779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0" name="מלבן מעוגל 8"/>
          <p:cNvSpPr/>
          <p:nvPr/>
        </p:nvSpPr>
        <p:spPr>
          <a:xfrm>
            <a:off x="35496" y="4923265"/>
            <a:ext cx="3456384" cy="37794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1" name="TextBox 20"/>
          <p:cNvSpPr txBox="1"/>
          <p:nvPr/>
        </p:nvSpPr>
        <p:spPr>
          <a:xfrm>
            <a:off x="35496" y="4941168"/>
            <a:ext cx="3384376" cy="338554"/>
          </a:xfrm>
          <a:prstGeom prst="rect">
            <a:avLst/>
          </a:prstGeom>
          <a:noFill/>
          <a:ln>
            <a:noFill/>
          </a:ln>
        </p:spPr>
        <p:txBody>
          <a:bodyPr wrap="square" rtlCol="1">
            <a:spAutoFit/>
          </a:bodyPr>
          <a:lstStyle/>
          <a:p>
            <a:r>
              <a:rPr lang="he-IL" sz="1600" dirty="0">
                <a:solidFill>
                  <a:prstClr val="white"/>
                </a:solidFill>
              </a:rPr>
              <a:t>חוג זומבה, עיריית חיפה</a:t>
            </a:r>
          </a:p>
        </p:txBody>
      </p:sp>
      <p:sp>
        <p:nvSpPr>
          <p:cNvPr id="22" name="מלבן מעוגל 8"/>
          <p:cNvSpPr/>
          <p:nvPr/>
        </p:nvSpPr>
        <p:spPr>
          <a:xfrm>
            <a:off x="3749504" y="4653136"/>
            <a:ext cx="1724997" cy="1224136"/>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endParaRPr>
          </a:p>
        </p:txBody>
      </p:sp>
      <p:sp>
        <p:nvSpPr>
          <p:cNvPr id="23" name="TextBox 22"/>
          <p:cNvSpPr txBox="1"/>
          <p:nvPr/>
        </p:nvSpPr>
        <p:spPr>
          <a:xfrm>
            <a:off x="3835506" y="4671039"/>
            <a:ext cx="1638996" cy="1077218"/>
          </a:xfrm>
          <a:prstGeom prst="rect">
            <a:avLst/>
          </a:prstGeom>
          <a:noFill/>
          <a:ln>
            <a:noFill/>
          </a:ln>
        </p:spPr>
        <p:txBody>
          <a:bodyPr wrap="square" rtlCol="1">
            <a:spAutoFit/>
          </a:bodyPr>
          <a:lstStyle/>
          <a:p>
            <a:r>
              <a:rPr lang="he-IL" sz="1600" dirty="0">
                <a:solidFill>
                  <a:prstClr val="white"/>
                </a:solidFill>
              </a:rPr>
              <a:t>מגשי פירות וירקות המחולקים לעובדים, עיריית חיפה</a:t>
            </a:r>
          </a:p>
        </p:txBody>
      </p:sp>
      <p:sp>
        <p:nvSpPr>
          <p:cNvPr id="10" name="Rectangle 9"/>
          <p:cNvSpPr/>
          <p:nvPr/>
        </p:nvSpPr>
        <p:spPr>
          <a:xfrm>
            <a:off x="-396552" y="2276872"/>
            <a:ext cx="4499991" cy="1200329"/>
          </a:xfrm>
          <a:prstGeom prst="rect">
            <a:avLst/>
          </a:prstGeom>
          <a:noFill/>
        </p:spPr>
        <p:txBody>
          <a:bodyPr wrap="square" lIns="91440" tIns="45720" rIns="91440" bIns="45720">
            <a:spAutoFit/>
          </a:bodyPr>
          <a:lstStyle/>
          <a:p>
            <a:pPr algn="ctr"/>
            <a:r>
              <a:rPr lang="he-IL"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במתנ"ס?</a:t>
            </a:r>
            <a:endPar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6" name="Rectangle 25"/>
          <p:cNvSpPr/>
          <p:nvPr/>
        </p:nvSpPr>
        <p:spPr>
          <a:xfrm>
            <a:off x="-1" y="1"/>
            <a:ext cx="3779913" cy="1200329"/>
          </a:xfrm>
          <a:prstGeom prst="rect">
            <a:avLst/>
          </a:prstGeom>
          <a:noFill/>
        </p:spPr>
        <p:txBody>
          <a:bodyPr wrap="square" lIns="91440" tIns="45720" rIns="91440" bIns="45720">
            <a:spAutoFit/>
          </a:bodyPr>
          <a:lstStyle/>
          <a:p>
            <a:pPr algn="ctr"/>
            <a:r>
              <a:rPr lang="he-IL"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בקניון?</a:t>
            </a:r>
            <a:endPar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p:cNvSpPr/>
          <p:nvPr/>
        </p:nvSpPr>
        <p:spPr>
          <a:xfrm>
            <a:off x="3270128" y="1405297"/>
            <a:ext cx="2683748" cy="2215991"/>
          </a:xfrm>
          <a:prstGeom prst="rect">
            <a:avLst/>
          </a:prstGeom>
          <a:noFill/>
        </p:spPr>
        <p:txBody>
          <a:bodyPr wrap="none" lIns="91440" tIns="45720" rIns="91440" bIns="45720">
            <a:spAutoFit/>
          </a:bodyPr>
          <a:lstStyle/>
          <a:p>
            <a:pPr algn="ctr"/>
            <a:r>
              <a:rPr lang="he-IL" sz="13800" b="1" dirty="0">
                <a:ln w="22225">
                  <a:solidFill>
                    <a:srgbClr val="C00000"/>
                  </a:solidFill>
                  <a:prstDash val="solid"/>
                </a:ln>
                <a:solidFill>
                  <a:srgbClr val="FF0000"/>
                </a:solidFill>
              </a:rPr>
              <a:t>לא!</a:t>
            </a:r>
            <a:endParaRPr lang="en-US" sz="13800" b="1" cap="none" spc="0" dirty="0">
              <a:ln w="22225">
                <a:solidFill>
                  <a:srgbClr val="C00000"/>
                </a:solidFill>
                <a:prstDash val="solid"/>
              </a:ln>
              <a:solidFill>
                <a:srgbClr val="FF0000"/>
              </a:solidFill>
              <a:effectLst/>
            </a:endParaRPr>
          </a:p>
        </p:txBody>
      </p:sp>
      <p:sp>
        <p:nvSpPr>
          <p:cNvPr id="27" name="TextBox 26"/>
          <p:cNvSpPr txBox="1"/>
          <p:nvPr/>
        </p:nvSpPr>
        <p:spPr>
          <a:xfrm>
            <a:off x="35496" y="1988840"/>
            <a:ext cx="3384376" cy="338554"/>
          </a:xfrm>
          <a:prstGeom prst="rect">
            <a:avLst/>
          </a:prstGeom>
          <a:noFill/>
          <a:ln>
            <a:noFill/>
          </a:ln>
        </p:spPr>
        <p:txBody>
          <a:bodyPr wrap="square" rtlCol="1">
            <a:spAutoFit/>
          </a:bodyPr>
          <a:lstStyle/>
          <a:p>
            <a:r>
              <a:rPr lang="he-IL" sz="1600" dirty="0">
                <a:solidFill>
                  <a:prstClr val="white"/>
                </a:solidFill>
              </a:rPr>
              <a:t>פעילות הפוגה מיום העבודה, אגד</a:t>
            </a:r>
          </a:p>
        </p:txBody>
      </p:sp>
      <p:sp>
        <p:nvSpPr>
          <p:cNvPr id="31"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3</a:t>
            </a:fld>
            <a:endParaRPr lang="he-IL" dirty="0"/>
          </a:p>
        </p:txBody>
      </p:sp>
      <p:sp>
        <p:nvSpPr>
          <p:cNvPr id="32" name="Rectangle 31"/>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
        <p:nvSpPr>
          <p:cNvPr id="35" name="מלבן 6" descr=" הפסקה פעילה לעובדים -בנק דיסקונט &#10;מתיחות בישיבת בוקר - בנק דעסקונט &#10;חוג זומבה - עירית חיפה &#10;פעילות הפוגה מיום עבודה - אגד "/>
          <p:cNvSpPr/>
          <p:nvPr/>
        </p:nvSpPr>
        <p:spPr>
          <a:xfrm>
            <a:off x="593261" y="3140968"/>
            <a:ext cx="8550739" cy="1569660"/>
          </a:xfrm>
          <a:prstGeom prst="rect">
            <a:avLst/>
          </a:prstGeom>
        </p:spPr>
        <p:txBody>
          <a:bodyPr wrap="none">
            <a:spAutoFit/>
          </a:bodyPr>
          <a:lstStyle/>
          <a:p>
            <a:pPr algn="ctr"/>
            <a:r>
              <a:rPr lang="he-IL"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במקומות עבודה!</a:t>
            </a:r>
            <a:endParaRPr lang="en-US" sz="9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6" name="Rectangle 35"/>
          <p:cNvSpPr/>
          <p:nvPr/>
        </p:nvSpPr>
        <p:spPr>
          <a:xfrm>
            <a:off x="2845982" y="836712"/>
            <a:ext cx="6298018" cy="1200329"/>
          </a:xfrm>
          <a:prstGeom prst="rect">
            <a:avLst/>
          </a:prstGeom>
          <a:noFill/>
        </p:spPr>
        <p:txBody>
          <a:bodyPr wrap="square" lIns="91440" tIns="45720" rIns="91440" bIns="45720">
            <a:spAutoFit/>
          </a:bodyPr>
          <a:lstStyle/>
          <a:p>
            <a:pPr algn="ctr"/>
            <a:r>
              <a:rPr lang="he-IL"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במכון הכושר?</a:t>
            </a:r>
            <a:endParaRPr lang="en-US"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26977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4"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2"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6"/>
                                        </p:tgtEl>
                                        <p:attrNameLst>
                                          <p:attrName>style.visibility</p:attrName>
                                        </p:attrNameLst>
                                      </p:cBhvr>
                                      <p:to>
                                        <p:strVal val="hidden"/>
                                      </p:to>
                                    </p:set>
                                  </p:childTnLst>
                                </p:cTn>
                              </p:par>
                              <p:par>
                                <p:cTn id="33" presetID="1" presetClass="exit" presetSubtype="0" fill="hold" grpId="3"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5"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0"/>
                                        </p:tgtEl>
                                        <p:attrNameLst>
                                          <p:attrName>style.visibility</p:attrName>
                                        </p:attrNameLst>
                                      </p:cBhvr>
                                      <p:to>
                                        <p:strVal val="hidden"/>
                                      </p:to>
                                    </p:set>
                                  </p:childTnLst>
                                </p:cTn>
                              </p:par>
                              <p:par>
                                <p:cTn id="47" presetID="1" presetClass="exit" presetSubtype="0" fill="hold" grpId="6" nodeType="with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p:bldP spid="18" grpId="0" animBg="1"/>
      <p:bldP spid="21" grpId="0"/>
      <p:bldP spid="22" grpId="0" animBg="1"/>
      <p:bldP spid="23" grpId="0"/>
      <p:bldP spid="10" grpId="0"/>
      <p:bldP spid="10" grpId="1"/>
      <p:bldP spid="26" grpId="0"/>
      <p:bldP spid="26" grpId="1"/>
      <p:bldP spid="13" grpId="0"/>
      <p:bldP spid="13" grpId="2"/>
      <p:bldP spid="13" grpId="3"/>
      <p:bldP spid="13" grpId="4"/>
      <p:bldP spid="13" grpId="5"/>
      <p:bldP spid="13" grpId="6"/>
      <p:bldP spid="27" grpId="0"/>
      <p:bldP spid="35" grpId="0"/>
      <p:bldP spid="36" grpId="0"/>
      <p:bldP spid="3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רקע פעילות ספורטיבית &#10;"/>
          <p:cNvPicPr>
            <a:picLocks noChangeAspect="1" noChangeArrowheads="1"/>
          </p:cNvPicPr>
          <p:nvPr/>
        </p:nvPicPr>
        <p:blipFill>
          <a:blip r:embed="rId4" cstate="print">
            <a:extLst>
              <a:ext uri="{28A0092B-C50C-407E-A947-70E740481C1C}">
                <a14:useLocalDpi xmlns:a14="http://schemas.microsoft.com/office/drawing/2010/main" val="0"/>
              </a:ext>
            </a:extLst>
          </a:blip>
          <a:srcRect l="5908"/>
          <a:stretch>
            <a:fillRect/>
          </a:stretch>
        </p:blipFill>
        <p:spPr bwMode="auto">
          <a:xfrm>
            <a:off x="-10424" y="0"/>
            <a:ext cx="9154424" cy="649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4</a:t>
            </a:fld>
            <a:endParaRPr lang="he-IL" dirty="0"/>
          </a:p>
        </p:txBody>
      </p:sp>
      <p:grpSp>
        <p:nvGrpSpPr>
          <p:cNvPr id="3" name="Group 2"/>
          <p:cNvGrpSpPr/>
          <p:nvPr/>
        </p:nvGrpSpPr>
        <p:grpSpPr>
          <a:xfrm>
            <a:off x="17747" y="188640"/>
            <a:ext cx="9045369" cy="756467"/>
            <a:chOff x="-54261" y="188640"/>
            <a:chExt cx="9045369" cy="756467"/>
          </a:xfrm>
          <a:solidFill>
            <a:schemeClr val="bg1"/>
          </a:solidFill>
        </p:grpSpPr>
        <p:sp>
          <p:nvSpPr>
            <p:cNvPr id="15" name="מלבן מעוגל 14"/>
            <p:cNvSpPr/>
            <p:nvPr/>
          </p:nvSpPr>
          <p:spPr>
            <a:xfrm>
              <a:off x="8873" y="188640"/>
              <a:ext cx="8982235" cy="756467"/>
            </a:xfrm>
            <a:prstGeom prst="roundRect">
              <a:avLst>
                <a:gd name="adj" fmla="val 2356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54261" y="336040"/>
              <a:ext cx="9036497" cy="523220"/>
            </a:xfrm>
            <a:prstGeom prst="rect">
              <a:avLst/>
            </a:prstGeom>
            <a:grpFill/>
            <a:ln>
              <a:noFill/>
            </a:ln>
          </p:spPr>
          <p:txBody>
            <a:bodyPr wrap="square" rtlCol="1">
              <a:spAutoFit/>
            </a:bodyPr>
            <a:lstStyle/>
            <a:p>
              <a:pPr algn="ctr"/>
              <a:r>
                <a:rPr lang="he-IL" sz="2800" b="1" dirty="0">
                  <a:solidFill>
                    <a:schemeClr val="bg1"/>
                  </a:solidFill>
                  <a:hlinkClick r:id="rId5"/>
                </a:rPr>
                <a:t>דוגמה מהשטח:</a:t>
              </a:r>
              <a:r>
                <a:rPr lang="en-US" sz="2800" b="1" dirty="0">
                  <a:solidFill>
                    <a:schemeClr val="bg1"/>
                  </a:solidFill>
                  <a:hlinkClick r:id="rId5"/>
                </a:rPr>
                <a:t> </a:t>
              </a:r>
              <a:r>
                <a:rPr lang="he-IL" sz="2800" b="1" dirty="0">
                  <a:solidFill>
                    <a:schemeClr val="bg1"/>
                  </a:solidFill>
                  <a:hlinkClick r:id="rId5"/>
                </a:rPr>
                <a:t>המועדון החיפאי למקומות עבודה אפשריבריא</a:t>
              </a:r>
              <a:endParaRPr lang="he-IL" sz="2800" b="1" dirty="0">
                <a:solidFill>
                  <a:schemeClr val="bg1"/>
                </a:solidFill>
              </a:endParaRPr>
            </a:p>
          </p:txBody>
        </p:sp>
      </p:grpSp>
      <p:pic>
        <p:nvPicPr>
          <p:cNvPr id="10" name="Picture 5">
            <a:extLst>
              <a:ext uri="{C183D7F6-B498-43B3-948B-1728B52AA6E4}">
                <adec:decorative xmlns:adec="http://schemas.microsoft.com/office/drawing/2017/decorative" val="1"/>
              </a:ext>
            </a:extLst>
          </p:cNvPr>
          <p:cNvPicPr>
            <a:picLocks noChangeAspect="1" noChangeArrowheads="1"/>
          </p:cNvPicPr>
          <p:nvPr/>
        </p:nvPicPr>
        <p:blipFill>
          <a:blip r:embed="rId6"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4</a:t>
            </a:fld>
            <a:endParaRPr lang="he-IL" dirty="0"/>
          </a:p>
        </p:txBody>
      </p:sp>
      <p:sp>
        <p:nvSpPr>
          <p:cNvPr id="12" name="Rectangle 11"/>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pic>
        <p:nvPicPr>
          <p:cNvPr id="4" name="-J8YdgKjMe8" descr="לחצו על הקישור לצפות בסרטון "/>
          <p:cNvPicPr>
            <a:picLocks noRot="1" noChangeAspect="1"/>
          </p:cNvPicPr>
          <p:nvPr>
            <a:videoFile r:link="rId1"/>
          </p:nvPr>
        </p:nvPicPr>
        <p:blipFill>
          <a:blip r:embed="rId7"/>
          <a:stretch>
            <a:fillRect/>
          </a:stretch>
        </p:blipFill>
        <p:spPr>
          <a:xfrm>
            <a:off x="931920" y="1158833"/>
            <a:ext cx="7620249" cy="4286391"/>
          </a:xfrm>
          <a:prstGeom prst="rect">
            <a:avLst/>
          </a:prstGeom>
        </p:spPr>
      </p:pic>
    </p:spTree>
    <p:extLst>
      <p:ext uri="{BB962C8B-B14F-4D97-AF65-F5344CB8AC3E}">
        <p14:creationId xmlns:p14="http://schemas.microsoft.com/office/powerpoint/2010/main" val="193251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6" name="TextBox 5"/>
          <p:cNvSpPr txBox="1"/>
          <p:nvPr/>
        </p:nvSpPr>
        <p:spPr>
          <a:xfrm>
            <a:off x="395536" y="2060848"/>
            <a:ext cx="8064896" cy="2123658"/>
          </a:xfrm>
          <a:prstGeom prst="rect">
            <a:avLst/>
          </a:prstGeom>
          <a:noFill/>
        </p:spPr>
        <p:txBody>
          <a:bodyPr wrap="square" rtlCol="1">
            <a:spAutoFit/>
          </a:bodyPr>
          <a:lstStyle/>
          <a:p>
            <a:pPr algn="ctr"/>
            <a:r>
              <a:rPr lang="he-IL" sz="4400" dirty="0">
                <a:solidFill>
                  <a:schemeClr val="bg1"/>
                </a:solidFill>
              </a:rPr>
              <a:t>קידום חיים פעילים ובריאים בעבודה</a:t>
            </a:r>
          </a:p>
          <a:p>
            <a:pPr algn="ctr"/>
            <a:endParaRPr lang="he-IL" sz="4400" dirty="0">
              <a:solidFill>
                <a:schemeClr val="bg1"/>
              </a:solidFill>
            </a:endParaRPr>
          </a:p>
          <a:p>
            <a:pPr algn="ctr"/>
            <a:r>
              <a:rPr lang="he-IL" sz="4400" b="1" dirty="0">
                <a:solidFill>
                  <a:schemeClr val="bg1"/>
                </a:solidFill>
              </a:rPr>
              <a:t>למה זה חשוב לכם?</a:t>
            </a:r>
            <a:r>
              <a:rPr lang="he-IL" sz="4400" dirty="0">
                <a:solidFill>
                  <a:schemeClr val="bg1"/>
                </a:solidFill>
              </a:rPr>
              <a:t> </a:t>
            </a:r>
          </a:p>
        </p:txBody>
      </p:sp>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5</a:t>
            </a:fld>
            <a:endParaRPr lang="he-IL" dirty="0"/>
          </a:p>
        </p:txBody>
      </p:sp>
      <p:pic>
        <p:nvPicPr>
          <p:cNvPr id="9"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5</a:t>
            </a:fld>
            <a:endParaRPr lang="he-IL" dirty="0"/>
          </a:p>
        </p:txBody>
      </p:sp>
    </p:spTree>
    <p:extLst>
      <p:ext uri="{BB962C8B-B14F-4D97-AF65-F5344CB8AC3E}">
        <p14:creationId xmlns:p14="http://schemas.microsoft.com/office/powerpoint/2010/main" val="4271109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188640"/>
            <a:ext cx="9144000" cy="6857464"/>
          </a:xfrm>
          <a:prstGeom prst="rect">
            <a:avLst/>
          </a:prstGeom>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solidFill>
                  <a:srgbClr val="29256A"/>
                </a:solidFill>
              </a:rPr>
              <a:pPr algn="r"/>
              <a:t>6</a:t>
            </a:fld>
            <a:endParaRPr lang="he-IL" dirty="0">
              <a:solidFill>
                <a:srgbClr val="29256A"/>
              </a:solidFill>
            </a:endParaRPr>
          </a:p>
        </p:txBody>
      </p:sp>
      <p:sp>
        <p:nvSpPr>
          <p:cNvPr id="11" name="מציין מיקום תוכן 2"/>
          <p:cNvSpPr txBox="1">
            <a:spLocks/>
          </p:cNvSpPr>
          <p:nvPr/>
        </p:nvSpPr>
        <p:spPr>
          <a:xfrm>
            <a:off x="0" y="1916832"/>
            <a:ext cx="9144000" cy="4137323"/>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he-IL" sz="1800" b="0" i="0" u="none" strike="noStrike" kern="1200" cap="none" spc="0" normalizeH="0" baseline="0" noProof="0" dirty="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800" b="0" i="0" u="none" strike="noStrike" kern="1200" cap="none" spc="0" normalizeH="0" baseline="0" noProof="0" dirty="0">
              <a:ln>
                <a:noFill/>
              </a:ln>
              <a:solidFill>
                <a:srgbClr val="29256A"/>
              </a:solidFill>
              <a:effectLst/>
              <a:uLnTx/>
              <a:uFillTx/>
              <a:latin typeface="+mn-lt"/>
              <a:ea typeface="+mn-ea"/>
              <a:cs typeface="+mn-cs"/>
            </a:endParaRPr>
          </a:p>
        </p:txBody>
      </p:sp>
      <p:sp>
        <p:nvSpPr>
          <p:cNvPr id="14" name="מלבן מעוגל 13"/>
          <p:cNvSpPr/>
          <p:nvPr/>
        </p:nvSpPr>
        <p:spPr>
          <a:xfrm>
            <a:off x="5220072" y="3501008"/>
            <a:ext cx="3528392" cy="57606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2400" b="1" dirty="0"/>
              <a:t>גורמי הסיכון העיקריים:</a:t>
            </a:r>
            <a:endParaRPr lang="he-IL" sz="2400" dirty="0">
              <a:solidFill>
                <a:schemeClr val="bg1"/>
              </a:solidFill>
            </a:endParaRPr>
          </a:p>
        </p:txBody>
      </p:sp>
      <p:sp>
        <p:nvSpPr>
          <p:cNvPr id="17" name="מלבן מעוגל 16"/>
          <p:cNvSpPr/>
          <p:nvPr/>
        </p:nvSpPr>
        <p:spPr>
          <a:xfrm>
            <a:off x="417633" y="59432"/>
            <a:ext cx="8496944" cy="1209328"/>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spcBef>
                <a:spcPts val="0"/>
              </a:spcBef>
              <a:buClr>
                <a:srgbClr val="FF9900"/>
              </a:buClr>
              <a:defRPr/>
            </a:pPr>
            <a:r>
              <a:rPr lang="he-IL" sz="2800" b="1" dirty="0">
                <a:solidFill>
                  <a:schemeClr val="bg1"/>
                </a:solidFill>
              </a:rPr>
              <a:t>         אורח חיים מזיק הוא גורם מרכזי לתחלואה כרונית, מוות ונטל כלכלי כבד על המשק</a:t>
            </a:r>
          </a:p>
        </p:txBody>
      </p:sp>
      <p:sp>
        <p:nvSpPr>
          <p:cNvPr id="2" name="מלבן 1"/>
          <p:cNvSpPr/>
          <p:nvPr/>
        </p:nvSpPr>
        <p:spPr>
          <a:xfrm>
            <a:off x="417633" y="1484784"/>
            <a:ext cx="8330831" cy="1938992"/>
          </a:xfrm>
          <a:prstGeom prst="rect">
            <a:avLst/>
          </a:prstGeom>
        </p:spPr>
        <p:txBody>
          <a:bodyPr wrap="square">
            <a:spAutoFit/>
          </a:bodyPr>
          <a:lstStyle/>
          <a:p>
            <a:pPr marL="639763" lvl="2" indent="-182563" eaLnBrk="0" fontAlgn="auto" hangingPunct="0">
              <a:lnSpc>
                <a:spcPct val="150000"/>
              </a:lnSpc>
              <a:spcBef>
                <a:spcPts val="0"/>
              </a:spcBef>
              <a:spcAft>
                <a:spcPts val="0"/>
              </a:spcAft>
              <a:buClr>
                <a:srgbClr val="FF9900"/>
              </a:buClr>
              <a:buFont typeface="Wingdings" pitchFamily="2" charset="2"/>
              <a:buChar char="§"/>
              <a:defRPr/>
            </a:pPr>
            <a:r>
              <a:rPr lang="he-IL" sz="2000" dirty="0">
                <a:solidFill>
                  <a:srgbClr val="29256A"/>
                </a:solidFill>
              </a:rPr>
              <a:t>יותר מחצי מהמבוגרים ואחד מתוך כל חמישה בני נוער בעודף משקל</a:t>
            </a:r>
          </a:p>
          <a:p>
            <a:pPr marL="639763" lvl="2" indent="-182563" eaLnBrk="0" fontAlgn="auto" hangingPunct="0">
              <a:lnSpc>
                <a:spcPct val="150000"/>
              </a:lnSpc>
              <a:spcBef>
                <a:spcPts val="0"/>
              </a:spcBef>
              <a:spcAft>
                <a:spcPts val="0"/>
              </a:spcAft>
              <a:buClr>
                <a:srgbClr val="FF9900"/>
              </a:buClr>
              <a:buFont typeface="Wingdings" pitchFamily="2" charset="2"/>
              <a:buChar char="§"/>
              <a:defRPr/>
            </a:pPr>
            <a:r>
              <a:rPr lang="he-IL" sz="2000" dirty="0">
                <a:solidFill>
                  <a:srgbClr val="29256A"/>
                </a:solidFill>
              </a:rPr>
              <a:t>כ-5,000 מקרי מוות בשנה קשורים להשמנה ומיעוט פעילות גופנית</a:t>
            </a:r>
          </a:p>
          <a:p>
            <a:pPr marL="639763" lvl="2" indent="-182563" eaLnBrk="0" fontAlgn="auto" hangingPunct="0">
              <a:lnSpc>
                <a:spcPct val="150000"/>
              </a:lnSpc>
              <a:spcBef>
                <a:spcPts val="0"/>
              </a:spcBef>
              <a:spcAft>
                <a:spcPts val="0"/>
              </a:spcAft>
              <a:buClr>
                <a:srgbClr val="FF9900"/>
              </a:buClr>
              <a:buFont typeface="Wingdings" pitchFamily="2" charset="2"/>
              <a:buChar char="§"/>
              <a:defRPr/>
            </a:pPr>
            <a:r>
              <a:rPr lang="he-IL" sz="2000" dirty="0">
                <a:solidFill>
                  <a:srgbClr val="29256A"/>
                </a:solidFill>
              </a:rPr>
              <a:t> כ-75%</a:t>
            </a:r>
            <a:r>
              <a:rPr lang="en-US" sz="2000" dirty="0">
                <a:solidFill>
                  <a:srgbClr val="29256A"/>
                </a:solidFill>
              </a:rPr>
              <a:t> </a:t>
            </a:r>
            <a:r>
              <a:rPr lang="he-IL" sz="2000" dirty="0">
                <a:solidFill>
                  <a:srgbClr val="29256A"/>
                </a:solidFill>
              </a:rPr>
              <a:t>משיעור התחלואה בסוכרת נגרמים ממשקל עודף/השמנת יתר 4 </a:t>
            </a:r>
          </a:p>
          <a:p>
            <a:pPr marL="639763" lvl="2" indent="-182563" eaLnBrk="0" fontAlgn="auto" hangingPunct="0">
              <a:lnSpc>
                <a:spcPct val="150000"/>
              </a:lnSpc>
              <a:spcBef>
                <a:spcPts val="0"/>
              </a:spcBef>
              <a:spcAft>
                <a:spcPts val="0"/>
              </a:spcAft>
              <a:buClr>
                <a:srgbClr val="FF9900"/>
              </a:buClr>
              <a:buFont typeface="Wingdings" pitchFamily="2" charset="2"/>
              <a:buChar char="§"/>
              <a:defRPr/>
            </a:pPr>
            <a:r>
              <a:rPr lang="he-IL" sz="2000" dirty="0">
                <a:solidFill>
                  <a:srgbClr val="29256A"/>
                </a:solidFill>
              </a:rPr>
              <a:t>מעל 10%</a:t>
            </a:r>
            <a:r>
              <a:rPr lang="en-US" sz="2000" dirty="0">
                <a:solidFill>
                  <a:srgbClr val="29256A"/>
                </a:solidFill>
              </a:rPr>
              <a:t> </a:t>
            </a:r>
            <a:r>
              <a:rPr lang="he-IL" sz="2000" dirty="0">
                <a:solidFill>
                  <a:srgbClr val="29256A"/>
                </a:solidFill>
              </a:rPr>
              <a:t>ממקרי המוות מסרטן נגרמים ישירות מהשמנת יתר</a:t>
            </a:r>
          </a:p>
        </p:txBody>
      </p:sp>
      <p:sp>
        <p:nvSpPr>
          <p:cNvPr id="12" name="מציין מיקום תוכן 2"/>
          <p:cNvSpPr txBox="1">
            <a:spLocks/>
          </p:cNvSpPr>
          <p:nvPr/>
        </p:nvSpPr>
        <p:spPr>
          <a:xfrm>
            <a:off x="3923928" y="4077072"/>
            <a:ext cx="4896544" cy="1761059"/>
          </a:xfrm>
          <a:prstGeom prst="rect">
            <a:avLst/>
          </a:prstGeom>
        </p:spPr>
        <p:txBody>
          <a:bodyPr vert="horz" lIns="91440" tIns="45720" rIns="91440" bIns="45720" rtlCol="1">
            <a:noAutofit/>
          </a:bodyPr>
          <a:lstStyle/>
          <a:p>
            <a:pPr marL="639763" lvl="2" indent="-182563" eaLnBrk="0" hangingPunct="0">
              <a:lnSpc>
                <a:spcPct val="150000"/>
              </a:lnSpc>
              <a:buClr>
                <a:srgbClr val="FF9900"/>
              </a:buClr>
              <a:buFont typeface="Wingdings" pitchFamily="2" charset="2"/>
              <a:buChar char="§"/>
              <a:defRPr/>
            </a:pPr>
            <a:r>
              <a:rPr lang="he-IL" sz="2000" dirty="0">
                <a:solidFill>
                  <a:srgbClr val="29256A"/>
                </a:solidFill>
              </a:rPr>
              <a:t>תזונה לקויה</a:t>
            </a:r>
          </a:p>
          <a:p>
            <a:pPr marL="639763" lvl="2" indent="-182563" eaLnBrk="0" hangingPunct="0">
              <a:lnSpc>
                <a:spcPct val="150000"/>
              </a:lnSpc>
              <a:buClr>
                <a:srgbClr val="FF9900"/>
              </a:buClr>
              <a:buFont typeface="Wingdings" pitchFamily="2" charset="2"/>
              <a:buChar char="§"/>
              <a:defRPr/>
            </a:pPr>
            <a:r>
              <a:rPr lang="he-IL" sz="2000" dirty="0">
                <a:solidFill>
                  <a:srgbClr val="29256A"/>
                </a:solidFill>
              </a:rPr>
              <a:t>מיעוט פעילות גופנית</a:t>
            </a:r>
          </a:p>
          <a:p>
            <a:pPr marL="639763" lvl="2" indent="-182563" eaLnBrk="0" hangingPunct="0">
              <a:lnSpc>
                <a:spcPct val="150000"/>
              </a:lnSpc>
              <a:buClr>
                <a:srgbClr val="FF9900"/>
              </a:buClr>
              <a:buFont typeface="Wingdings" pitchFamily="2" charset="2"/>
              <a:buChar char="§"/>
              <a:defRPr/>
            </a:pPr>
            <a:r>
              <a:rPr lang="he-IL" sz="2000" dirty="0">
                <a:solidFill>
                  <a:srgbClr val="29256A"/>
                </a:solidFill>
              </a:rPr>
              <a:t>השמנה </a:t>
            </a:r>
          </a:p>
          <a:p>
            <a:pPr marL="639763" lvl="2" indent="-182563" eaLnBrk="0" hangingPunct="0">
              <a:lnSpc>
                <a:spcPct val="150000"/>
              </a:lnSpc>
              <a:buClr>
                <a:srgbClr val="FF9900"/>
              </a:buClr>
              <a:buFont typeface="Wingdings" pitchFamily="2" charset="2"/>
              <a:buChar char="§"/>
              <a:defRPr/>
            </a:pPr>
            <a:r>
              <a:rPr lang="he-IL" sz="2000" dirty="0">
                <a:solidFill>
                  <a:srgbClr val="29256A"/>
                </a:solidFill>
              </a:rPr>
              <a:t>עישון</a:t>
            </a:r>
          </a:p>
          <a:p>
            <a:pPr marL="342900" marR="0" lvl="0" indent="-342900" algn="r" defTabSz="914400" rtl="1" eaLnBrk="1" fontAlgn="auto" latinLnBrk="0" hangingPunct="1">
              <a:lnSpc>
                <a:spcPct val="150000"/>
              </a:lnSpc>
              <a:spcBef>
                <a:spcPct val="20000"/>
              </a:spcBef>
              <a:spcAft>
                <a:spcPts val="0"/>
              </a:spcAft>
              <a:buClrTx/>
              <a:buSzTx/>
              <a:tabLst/>
              <a:defRPr/>
            </a:pPr>
            <a:endParaRPr kumimoji="0" lang="he-IL" sz="1400" b="0" i="0" u="none" strike="noStrike" kern="1200" cap="none" spc="0" normalizeH="0" baseline="0" noProof="0" dirty="0">
              <a:ln>
                <a:noFill/>
              </a:ln>
              <a:solidFill>
                <a:srgbClr val="29256A"/>
              </a:solidFill>
              <a:effectLst/>
              <a:uLnTx/>
              <a:uFillTx/>
              <a:latin typeface="+mn-lt"/>
              <a:ea typeface="+mn-ea"/>
              <a:cs typeface="+mn-cs"/>
            </a:endParaRPr>
          </a:p>
          <a:p>
            <a:pPr marL="271463" marR="0" lvl="0" indent="-185738" algn="r" defTabSz="914400" rtl="1" eaLnBrk="1" fontAlgn="auto" latinLnBrk="0" hangingPunct="1">
              <a:lnSpc>
                <a:spcPct val="150000"/>
              </a:lnSpc>
              <a:spcBef>
                <a:spcPts val="300"/>
              </a:spcBef>
              <a:spcAft>
                <a:spcPts val="300"/>
              </a:spcAft>
              <a:buClrTx/>
              <a:buSzTx/>
              <a:buFont typeface="Arial" pitchFamily="34" charset="0"/>
              <a:buNone/>
              <a:tabLst/>
              <a:defRPr/>
            </a:pPr>
            <a:endParaRPr kumimoji="0" lang="en-US" sz="1400" b="1" i="0" u="none" strike="noStrike" kern="1200" cap="none" spc="0" normalizeH="0" baseline="0" noProof="0" dirty="0">
              <a:ln>
                <a:noFill/>
              </a:ln>
              <a:solidFill>
                <a:srgbClr val="29256A"/>
              </a:solidFill>
              <a:effectLst/>
              <a:uLnTx/>
              <a:uFillTx/>
              <a:latin typeface="+mn-lt"/>
              <a:ea typeface="+mn-ea"/>
              <a:cs typeface="+mn-cs"/>
            </a:endParaRPr>
          </a:p>
          <a:p>
            <a:pPr marL="271463" marR="0" lvl="0" indent="-185738" algn="r" defTabSz="914400" rtl="1" eaLnBrk="1" fontAlgn="auto" latinLnBrk="0" hangingPunct="1">
              <a:lnSpc>
                <a:spcPct val="100000"/>
              </a:lnSpc>
              <a:spcBef>
                <a:spcPts val="300"/>
              </a:spcBef>
              <a:spcAft>
                <a:spcPts val="300"/>
              </a:spcAft>
              <a:buClrTx/>
              <a:buSzTx/>
              <a:tabLst/>
              <a:defRPr/>
            </a:pPr>
            <a:endParaRPr kumimoji="0" lang="he-IL" sz="1400" b="0" i="0" u="none" strike="noStrike" kern="1200" cap="none" spc="0" normalizeH="0" baseline="0" noProof="0" dirty="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400" b="0" i="0" u="none" strike="noStrike" kern="1200" cap="none" spc="0" normalizeH="0" baseline="0" noProof="0" dirty="0">
              <a:ln>
                <a:noFill/>
              </a:ln>
              <a:solidFill>
                <a:srgbClr val="29256A"/>
              </a:solidFill>
              <a:effectLst/>
              <a:uLnTx/>
              <a:uFillTx/>
              <a:latin typeface="+mn-lt"/>
              <a:ea typeface="+mn-ea"/>
              <a:cs typeface="+mn-cs"/>
            </a:endParaRPr>
          </a:p>
        </p:txBody>
      </p:sp>
      <p:pic>
        <p:nvPicPr>
          <p:cNvPr id="19"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6</a:t>
            </a:fld>
            <a:endParaRPr lang="he-IL" dirty="0"/>
          </a:p>
        </p:txBody>
      </p:sp>
    </p:spTree>
    <p:extLst>
      <p:ext uri="{BB962C8B-B14F-4D97-AF65-F5344CB8AC3E}">
        <p14:creationId xmlns:p14="http://schemas.microsoft.com/office/powerpoint/2010/main" val="16662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תמונה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8" y="-11562"/>
            <a:ext cx="9144000" cy="6857464"/>
          </a:xfrm>
          <a:prstGeom prst="rect">
            <a:avLst/>
          </a:prstGeom>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solidFill>
                  <a:srgbClr val="29256A"/>
                </a:solidFill>
              </a:rPr>
              <a:pPr algn="r"/>
              <a:t>7</a:t>
            </a:fld>
            <a:endParaRPr lang="he-IL" dirty="0">
              <a:solidFill>
                <a:srgbClr val="29256A"/>
              </a:solidFill>
            </a:endParaRPr>
          </a:p>
        </p:txBody>
      </p:sp>
      <p:sp>
        <p:nvSpPr>
          <p:cNvPr id="8" name="מלבן מעוגל 7"/>
          <p:cNvSpPr/>
          <p:nvPr/>
        </p:nvSpPr>
        <p:spPr>
          <a:xfrm>
            <a:off x="827584" y="1052736"/>
            <a:ext cx="7956376" cy="1800200"/>
          </a:xfrm>
          <a:prstGeom prst="roundRect">
            <a:avLst>
              <a:gd name="adj" fmla="val 5330"/>
            </a:avLst>
          </a:prstGeom>
          <a:solidFill>
            <a:schemeClr val="bg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rgbClr val="29256A"/>
              </a:solidFill>
            </a:endParaRPr>
          </a:p>
        </p:txBody>
      </p:sp>
      <p:sp>
        <p:nvSpPr>
          <p:cNvPr id="11" name="מציין מיקום תוכן 2"/>
          <p:cNvSpPr txBox="1">
            <a:spLocks/>
          </p:cNvSpPr>
          <p:nvPr/>
        </p:nvSpPr>
        <p:spPr>
          <a:xfrm>
            <a:off x="0" y="1916832"/>
            <a:ext cx="9144000" cy="4137323"/>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50000"/>
              </a:lnSpc>
              <a:spcBef>
                <a:spcPct val="20000"/>
              </a:spcBef>
              <a:spcAft>
                <a:spcPts val="0"/>
              </a:spcAft>
              <a:buClrTx/>
              <a:buSzTx/>
              <a:buFont typeface="Arial" pitchFamily="34" charset="0"/>
              <a:buChar char="•"/>
              <a:tabLst/>
              <a:defRPr/>
            </a:pPr>
            <a:endParaRPr kumimoji="0" lang="he-IL" sz="1800" b="0" i="0" u="none" strike="noStrike" kern="1200" cap="none" spc="0" normalizeH="0" baseline="0" noProof="0" dirty="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5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rgbClr val="29256A"/>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1800" b="0" i="0" u="none" strike="noStrike" kern="1200" cap="none" spc="0" normalizeH="0" baseline="0" noProof="0" dirty="0">
              <a:ln>
                <a:noFill/>
              </a:ln>
              <a:solidFill>
                <a:srgbClr val="29256A"/>
              </a:solidFill>
              <a:effectLst/>
              <a:uLnTx/>
              <a:uFillTx/>
              <a:latin typeface="+mn-lt"/>
              <a:ea typeface="+mn-ea"/>
              <a:cs typeface="+mn-cs"/>
            </a:endParaRPr>
          </a:p>
        </p:txBody>
      </p:sp>
      <p:sp>
        <p:nvSpPr>
          <p:cNvPr id="17" name="מלבן מעוגל 16"/>
          <p:cNvSpPr/>
          <p:nvPr/>
        </p:nvSpPr>
        <p:spPr>
          <a:xfrm>
            <a:off x="417633" y="188640"/>
            <a:ext cx="8496944" cy="864096"/>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spcBef>
                <a:spcPts val="0"/>
              </a:spcBef>
              <a:buClr>
                <a:srgbClr val="FF9900"/>
              </a:buClr>
              <a:defRPr/>
            </a:pPr>
            <a:endParaRPr lang="he-IL" sz="2800" b="1" dirty="0"/>
          </a:p>
          <a:p>
            <a:pPr lvl="0" algn="ctr" eaLnBrk="0" hangingPunct="0">
              <a:buClr>
                <a:srgbClr val="FF9900"/>
              </a:buClr>
              <a:defRPr/>
            </a:pPr>
            <a:r>
              <a:rPr lang="he-IL" sz="2800" b="1" dirty="0"/>
              <a:t>תועלות גופניות, בריאותיות, נפשיות, חברתיות וסביבתיות</a:t>
            </a:r>
          </a:p>
          <a:p>
            <a:pPr algn="ctr" eaLnBrk="0" hangingPunct="0">
              <a:spcBef>
                <a:spcPts val="0"/>
              </a:spcBef>
              <a:buClr>
                <a:srgbClr val="FF9900"/>
              </a:buClr>
              <a:defRPr/>
            </a:pPr>
            <a:r>
              <a:rPr lang="he-IL" sz="2800" b="1" dirty="0"/>
              <a:t> </a:t>
            </a:r>
            <a:endParaRPr lang="he-IL" sz="2800" dirty="0">
              <a:solidFill>
                <a:schemeClr val="bg1"/>
              </a:solidFill>
            </a:endParaRPr>
          </a:p>
        </p:txBody>
      </p:sp>
      <p:sp>
        <p:nvSpPr>
          <p:cNvPr id="2" name="מלבן 1"/>
          <p:cNvSpPr/>
          <p:nvPr/>
        </p:nvSpPr>
        <p:spPr>
          <a:xfrm>
            <a:off x="417633" y="1484784"/>
            <a:ext cx="8330831" cy="369332"/>
          </a:xfrm>
          <a:prstGeom prst="rect">
            <a:avLst/>
          </a:prstGeom>
        </p:spPr>
        <p:txBody>
          <a:bodyPr wrap="square">
            <a:spAutoFit/>
          </a:bodyPr>
          <a:lstStyle/>
          <a:p>
            <a:r>
              <a:rPr lang="he-IL" baseline="30000" dirty="0"/>
              <a:t>.</a:t>
            </a:r>
            <a:r>
              <a:rPr lang="he-IL" dirty="0"/>
              <a:t>  </a:t>
            </a:r>
            <a:endParaRPr lang="en-US" dirty="0"/>
          </a:p>
        </p:txBody>
      </p:sp>
      <p:sp>
        <p:nvSpPr>
          <p:cNvPr id="12" name="מציין מיקום תוכן 2"/>
          <p:cNvSpPr txBox="1">
            <a:spLocks/>
          </p:cNvSpPr>
          <p:nvPr/>
        </p:nvSpPr>
        <p:spPr>
          <a:xfrm>
            <a:off x="173576" y="1057744"/>
            <a:ext cx="8640960" cy="5206739"/>
          </a:xfrm>
          <a:prstGeom prst="rect">
            <a:avLst/>
          </a:prstGeom>
        </p:spPr>
        <p:txBody>
          <a:bodyPr vert="horz" lIns="91440" tIns="45720" rIns="91440" bIns="45720" rtlCol="1">
            <a:noAutofit/>
          </a:bodyPr>
          <a:lstStyle/>
          <a:p>
            <a:r>
              <a:rPr lang="he-IL" sz="2400" b="1" dirty="0"/>
              <a:t>פעילות גופנית:</a:t>
            </a:r>
          </a:p>
          <a:p>
            <a:pPr marL="457200" indent="-457200">
              <a:buFont typeface="+mj-lt"/>
              <a:buAutoNum type="arabicPeriod"/>
            </a:pPr>
            <a:r>
              <a:rPr lang="he-IL" sz="2300" b="1" dirty="0"/>
              <a:t>מונעת ומפחיתה תמותה ותחלואה, מאיטה התקדמות מחלות</a:t>
            </a:r>
          </a:p>
          <a:p>
            <a:pPr marL="285750" indent="-285750">
              <a:buFont typeface="Arial" panose="020B0604020202020204" pitchFamily="34" charset="0"/>
              <a:buChar char="•"/>
            </a:pPr>
            <a:r>
              <a:rPr lang="he-IL" sz="2300" dirty="0">
                <a:solidFill>
                  <a:srgbClr val="29256A"/>
                </a:solidFill>
              </a:rPr>
              <a:t>הפחתה בסיכון למחלות כרוניות: מחלות לב, שבץ, סכרת מסוג 2, יתר לחץ דם, מחלות עצם ומפרקים, מחלות ממאירות כדוגמת סרטן המעי הגס וסרטן השד</a:t>
            </a:r>
          </a:p>
          <a:p>
            <a:pPr marL="285750" indent="-285750">
              <a:buFont typeface="Arial" panose="020B0604020202020204" pitchFamily="34" charset="0"/>
              <a:buChar char="•"/>
            </a:pPr>
            <a:r>
              <a:rPr lang="he-IL" sz="2300" dirty="0">
                <a:solidFill>
                  <a:srgbClr val="29256A"/>
                </a:solidFill>
              </a:rPr>
              <a:t>הפחתה בסיכון לעודף משקל והשמנה </a:t>
            </a:r>
          </a:p>
          <a:p>
            <a:pPr marL="285750" indent="-285750">
              <a:buFont typeface="Arial" panose="020B0604020202020204" pitchFamily="34" charset="0"/>
              <a:buChar char="•"/>
            </a:pPr>
            <a:r>
              <a:rPr lang="he-IL" sz="2300" dirty="0">
                <a:solidFill>
                  <a:srgbClr val="29256A"/>
                </a:solidFill>
              </a:rPr>
              <a:t>שיפור ברמות הכולסטרול בדם</a:t>
            </a:r>
          </a:p>
          <a:p>
            <a:pPr marL="285750" indent="-285750">
              <a:buFont typeface="Arial" panose="020B0604020202020204" pitchFamily="34" charset="0"/>
              <a:buChar char="•"/>
            </a:pPr>
            <a:r>
              <a:rPr lang="he-IL" sz="2300" dirty="0">
                <a:solidFill>
                  <a:srgbClr val="29256A"/>
                </a:solidFill>
              </a:rPr>
              <a:t>ירידה בסיכון לנפילות ושברים במבוגרים</a:t>
            </a:r>
          </a:p>
          <a:p>
            <a:r>
              <a:rPr lang="he-IL" sz="2300" b="1" dirty="0"/>
              <a:t>2. משפרת את הכושר הגופני ומחזקת שרירים</a:t>
            </a:r>
          </a:p>
          <a:p>
            <a:r>
              <a:rPr lang="he-IL" sz="2300" b="1" dirty="0"/>
              <a:t>3. משפרת רווחה נפשית וגורמת לתחושה טובה</a:t>
            </a:r>
          </a:p>
          <a:p>
            <a:pPr marL="285750" indent="-285750">
              <a:buFont typeface="Arial" panose="020B0604020202020204" pitchFamily="34" charset="0"/>
              <a:buChar char="•"/>
            </a:pPr>
            <a:r>
              <a:rPr lang="he-IL" sz="2300" dirty="0">
                <a:solidFill>
                  <a:srgbClr val="29256A"/>
                </a:solidFill>
              </a:rPr>
              <a:t>הפחתת דיכאון, חרדה ולחץ</a:t>
            </a:r>
          </a:p>
          <a:p>
            <a:pPr marL="285750" indent="-285750">
              <a:buFont typeface="Arial" panose="020B0604020202020204" pitchFamily="34" charset="0"/>
              <a:buChar char="•"/>
            </a:pPr>
            <a:r>
              <a:rPr lang="he-IL" sz="2300" dirty="0">
                <a:solidFill>
                  <a:srgbClr val="29256A"/>
                </a:solidFill>
              </a:rPr>
              <a:t>שיפור בדימוי העצמי     </a:t>
            </a:r>
            <a:endParaRPr lang="en-US" sz="2300" dirty="0">
              <a:solidFill>
                <a:srgbClr val="29256A"/>
              </a:solidFill>
            </a:endParaRPr>
          </a:p>
          <a:p>
            <a:r>
              <a:rPr lang="he-IL" sz="2300" b="1" dirty="0"/>
              <a:t>4. מחזקת קשרים חברתיים-קהילתיים </a:t>
            </a:r>
          </a:p>
          <a:p>
            <a:r>
              <a:rPr lang="he-IL" sz="2300" b="1" dirty="0"/>
              <a:t>5. שומרת על הסביבה </a:t>
            </a:r>
          </a:p>
          <a:p>
            <a:endParaRPr lang="he-IL" sz="2400" b="1" dirty="0"/>
          </a:p>
          <a:p>
            <a:endParaRPr lang="he-IL" sz="2400" dirty="0"/>
          </a:p>
          <a:p>
            <a:endParaRPr lang="he-IL" sz="2400" dirty="0"/>
          </a:p>
          <a:p>
            <a:endParaRPr lang="he-IL" sz="2400" b="1" dirty="0"/>
          </a:p>
          <a:p>
            <a:endParaRPr lang="he-IL" sz="2400" dirty="0"/>
          </a:p>
          <a:p>
            <a:pPr marL="285750" indent="-285750">
              <a:buFont typeface="Arial" panose="020B0604020202020204" pitchFamily="34" charset="0"/>
              <a:buChar char="•"/>
            </a:pPr>
            <a:endParaRPr lang="en-US" dirty="0"/>
          </a:p>
          <a:p>
            <a:pPr marL="342900" marR="0" lvl="0" indent="-342900" algn="r" defTabSz="914400" rtl="1" eaLnBrk="1" fontAlgn="auto" latinLnBrk="0" hangingPunct="1">
              <a:lnSpc>
                <a:spcPct val="150000"/>
              </a:lnSpc>
              <a:spcBef>
                <a:spcPct val="20000"/>
              </a:spcBef>
              <a:spcAft>
                <a:spcPts val="0"/>
              </a:spcAft>
              <a:buClrTx/>
              <a:buSzTx/>
              <a:tabLst/>
              <a:defRPr/>
            </a:pPr>
            <a:endParaRPr kumimoji="0" lang="he-IL" sz="1400" b="0" i="0" u="none" strike="noStrike" kern="1200" cap="none" spc="0" normalizeH="0" baseline="0" noProof="0" dirty="0">
              <a:ln>
                <a:noFill/>
              </a:ln>
              <a:solidFill>
                <a:srgbClr val="29256A"/>
              </a:solidFill>
              <a:effectLst/>
              <a:uLnTx/>
              <a:uFillTx/>
              <a:latin typeface="+mn-lt"/>
              <a:ea typeface="+mn-ea"/>
              <a:cs typeface="+mn-cs"/>
            </a:endParaRPr>
          </a:p>
        </p:txBody>
      </p:sp>
      <p:sp>
        <p:nvSpPr>
          <p:cNvPr id="21" name="מלבן מעוגל 16"/>
          <p:cNvSpPr/>
          <p:nvPr/>
        </p:nvSpPr>
        <p:spPr>
          <a:xfrm>
            <a:off x="138456" y="3068960"/>
            <a:ext cx="2777359" cy="2448273"/>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eaLnBrk="0" hangingPunct="0">
              <a:lnSpc>
                <a:spcPct val="150000"/>
              </a:lnSpc>
              <a:buClr>
                <a:srgbClr val="FF9900"/>
              </a:buClr>
              <a:defRPr/>
            </a:pPr>
            <a:r>
              <a:rPr lang="he-IL" b="1" dirty="0"/>
              <a:t>שעתיים בשבוע של עבודה מול מחשב מעלה את הסיכון לחלות בסוכרת ב-14% ולהשמנה ב-23%</a:t>
            </a:r>
            <a:endParaRPr lang="en-US" b="1" dirty="0"/>
          </a:p>
        </p:txBody>
      </p:sp>
      <p:pic>
        <p:nvPicPr>
          <p:cNvPr id="14"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7</a:t>
            </a:fld>
            <a:endParaRPr lang="he-IL" dirty="0"/>
          </a:p>
        </p:txBody>
      </p:sp>
    </p:spTree>
    <p:extLst>
      <p:ext uri="{BB962C8B-B14F-4D97-AF65-F5344CB8AC3E}">
        <p14:creationId xmlns:p14="http://schemas.microsoft.com/office/powerpoint/2010/main" val="339986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44" y="188640"/>
            <a:ext cx="9217744" cy="7056784"/>
          </a:xfrm>
          <a:prstGeom prst="rect">
            <a:avLst/>
          </a:prstGeom>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8</a:t>
            </a:fld>
            <a:endParaRPr lang="he-IL" dirty="0"/>
          </a:p>
        </p:txBody>
      </p:sp>
      <p:sp>
        <p:nvSpPr>
          <p:cNvPr id="9" name="TextBox 8"/>
          <p:cNvSpPr txBox="1"/>
          <p:nvPr/>
        </p:nvSpPr>
        <p:spPr>
          <a:xfrm>
            <a:off x="5724128" y="476672"/>
            <a:ext cx="2736304" cy="461665"/>
          </a:xfrm>
          <a:prstGeom prst="rect">
            <a:avLst/>
          </a:prstGeom>
          <a:noFill/>
        </p:spPr>
        <p:txBody>
          <a:bodyPr wrap="square" rtlCol="1">
            <a:spAutoFit/>
          </a:bodyPr>
          <a:lstStyle/>
          <a:p>
            <a:r>
              <a:rPr lang="he-IL" sz="2400" b="1" dirty="0">
                <a:solidFill>
                  <a:schemeClr val="bg1"/>
                </a:solidFill>
              </a:rPr>
              <a:t>למה תכנית לאומית?</a:t>
            </a:r>
          </a:p>
        </p:txBody>
      </p:sp>
      <p:sp>
        <p:nvSpPr>
          <p:cNvPr id="14" name="TextBox 13"/>
          <p:cNvSpPr txBox="1"/>
          <p:nvPr/>
        </p:nvSpPr>
        <p:spPr>
          <a:xfrm>
            <a:off x="5580112" y="440360"/>
            <a:ext cx="3024336" cy="461665"/>
          </a:xfrm>
          <a:prstGeom prst="rect">
            <a:avLst/>
          </a:prstGeom>
          <a:noFill/>
          <a:ln>
            <a:noFill/>
          </a:ln>
        </p:spPr>
        <p:txBody>
          <a:bodyPr wrap="square" rtlCol="1">
            <a:spAutoFit/>
          </a:bodyPr>
          <a:lstStyle/>
          <a:p>
            <a:pPr algn="ctr"/>
            <a:r>
              <a:rPr lang="he-IL" sz="2400" b="1" dirty="0">
                <a:solidFill>
                  <a:schemeClr val="bg1"/>
                </a:solidFill>
              </a:rPr>
              <a:t>למה תכני לאומית?</a:t>
            </a:r>
          </a:p>
        </p:txBody>
      </p:sp>
      <p:sp>
        <p:nvSpPr>
          <p:cNvPr id="15" name="מלבן מעוגל 14"/>
          <p:cNvSpPr/>
          <p:nvPr/>
        </p:nvSpPr>
        <p:spPr>
          <a:xfrm>
            <a:off x="251520" y="188640"/>
            <a:ext cx="8568952" cy="864096"/>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467544" y="359078"/>
            <a:ext cx="8208912" cy="523220"/>
          </a:xfrm>
          <a:prstGeom prst="rect">
            <a:avLst/>
          </a:prstGeom>
          <a:noFill/>
          <a:ln>
            <a:noFill/>
          </a:ln>
        </p:spPr>
        <p:txBody>
          <a:bodyPr wrap="square" rtlCol="1">
            <a:spAutoFit/>
          </a:bodyPr>
          <a:lstStyle/>
          <a:p>
            <a:pPr algn="ctr"/>
            <a:r>
              <a:rPr lang="he-IL" sz="2800" b="1" dirty="0">
                <a:solidFill>
                  <a:schemeClr val="bg1"/>
                </a:solidFill>
              </a:rPr>
              <a:t>פעילות גופנית - המלצות ארגון הבריאות העולמי </a:t>
            </a:r>
          </a:p>
        </p:txBody>
      </p:sp>
      <p:sp>
        <p:nvSpPr>
          <p:cNvPr id="10" name="מציין מיקום תוכן 1"/>
          <p:cNvSpPr txBox="1">
            <a:spLocks/>
          </p:cNvSpPr>
          <p:nvPr/>
        </p:nvSpPr>
        <p:spPr>
          <a:xfrm>
            <a:off x="47959" y="1340768"/>
            <a:ext cx="8640960" cy="2664296"/>
          </a:xfrm>
          <a:prstGeom prst="rect">
            <a:avLst/>
          </a:prstGeom>
        </p:spPr>
        <p:txBody>
          <a:bodyPr/>
          <a:lstStyle/>
          <a:p>
            <a:pPr marL="342900" lvl="0" indent="-342900" fontAlgn="base">
              <a:spcBef>
                <a:spcPct val="20000"/>
              </a:spcBef>
              <a:spcAft>
                <a:spcPct val="0"/>
              </a:spcAft>
              <a:buFont typeface="Wingdings" pitchFamily="2" charset="2"/>
              <a:buChar char="ü"/>
              <a:defRPr/>
            </a:pPr>
            <a:r>
              <a:rPr kumimoji="0" lang="he-IL" sz="2000" b="0" i="0" u="none" strike="noStrike" kern="0" cap="none" spc="0" normalizeH="0" baseline="0" noProof="0" dirty="0">
                <a:ln>
                  <a:noFill/>
                </a:ln>
                <a:solidFill>
                  <a:schemeClr val="tx1"/>
                </a:solidFill>
                <a:effectLst/>
                <a:uLnTx/>
                <a:uFillTx/>
                <a:latin typeface="+mn-lt"/>
                <a:ea typeface="+mn-ea"/>
                <a:cs typeface="+mn-cs"/>
              </a:rPr>
              <a:t>פעילות גופנית </a:t>
            </a:r>
            <a:r>
              <a:rPr kumimoji="0" lang="he-IL" sz="2000" b="1" i="0" u="none" strike="noStrike" kern="0" cap="none" spc="0" normalizeH="0" baseline="0" noProof="0" dirty="0">
                <a:ln>
                  <a:noFill/>
                </a:ln>
                <a:solidFill>
                  <a:srgbClr val="0070C0"/>
                </a:solidFill>
                <a:effectLst/>
                <a:uLnTx/>
                <a:uFillTx/>
                <a:latin typeface="+mn-lt"/>
                <a:ea typeface="+mn-ea"/>
                <a:cs typeface="+mn-cs"/>
              </a:rPr>
              <a:t>במאמץ מתון* </a:t>
            </a:r>
            <a:r>
              <a:rPr kumimoji="0" lang="he-IL" sz="2000" b="0" i="0" u="none" strike="noStrike" kern="0" cap="none" spc="0" normalizeH="0" baseline="0" noProof="0" dirty="0">
                <a:ln>
                  <a:noFill/>
                </a:ln>
                <a:solidFill>
                  <a:schemeClr val="tx1"/>
                </a:solidFill>
                <a:effectLst/>
                <a:uLnTx/>
                <a:uFillTx/>
                <a:latin typeface="+mn-lt"/>
                <a:ea typeface="+mn-ea"/>
                <a:cs typeface="+mn-cs"/>
              </a:rPr>
              <a:t>במשך 150 דקות מצטברות בשבוע לפחות </a:t>
            </a:r>
            <a:r>
              <a:rPr lang="he-IL" sz="2000" kern="0" dirty="0">
                <a:solidFill>
                  <a:srgbClr val="FF0000"/>
                </a:solidFill>
              </a:rPr>
              <a:t>או </a:t>
            </a:r>
            <a:endParaRPr kumimoji="0" lang="he-IL" sz="2000" b="0" i="0" u="none" strike="noStrike" kern="0" cap="none" spc="0" normalizeH="0" baseline="0" noProof="0" dirty="0">
              <a:ln>
                <a:noFill/>
              </a:ln>
              <a:solidFill>
                <a:schemeClr val="tx1"/>
              </a:solidFill>
              <a:effectLst/>
              <a:uLnTx/>
              <a:uFillTx/>
              <a:latin typeface="+mn-lt"/>
              <a:ea typeface="+mn-ea"/>
              <a:cs typeface="+mn-cs"/>
            </a:endParaRPr>
          </a:p>
          <a:p>
            <a:pPr marL="342900" lvl="0" indent="-342900" fontAlgn="base">
              <a:spcBef>
                <a:spcPct val="20000"/>
              </a:spcBef>
              <a:spcAft>
                <a:spcPct val="0"/>
              </a:spcAft>
              <a:buFont typeface="Wingdings" pitchFamily="2" charset="2"/>
              <a:buChar char="ü"/>
              <a:defRPr/>
            </a:pPr>
            <a:r>
              <a:rPr kumimoji="0" lang="he-IL" sz="2000" b="0" i="0" u="none" strike="noStrike" kern="0" cap="none" spc="0" normalizeH="0" baseline="0" noProof="0" dirty="0">
                <a:ln>
                  <a:noFill/>
                </a:ln>
                <a:solidFill>
                  <a:schemeClr val="tx1"/>
                </a:solidFill>
                <a:effectLst/>
                <a:uLnTx/>
                <a:uFillTx/>
                <a:latin typeface="+mn-lt"/>
                <a:ea typeface="+mn-ea"/>
                <a:cs typeface="+mn-cs"/>
              </a:rPr>
              <a:t>פעילות גופנית </a:t>
            </a:r>
            <a:r>
              <a:rPr kumimoji="0" lang="he-IL" sz="2000" b="1" i="0" u="none" strike="noStrike" kern="0" cap="none" spc="0" normalizeH="0" baseline="0" noProof="0" dirty="0">
                <a:ln>
                  <a:noFill/>
                </a:ln>
                <a:solidFill>
                  <a:srgbClr val="0070C0"/>
                </a:solidFill>
                <a:effectLst/>
                <a:uLnTx/>
                <a:uFillTx/>
                <a:latin typeface="+mn-lt"/>
                <a:ea typeface="+mn-ea"/>
                <a:cs typeface="+mn-cs"/>
              </a:rPr>
              <a:t>במאמץ גדול**</a:t>
            </a:r>
            <a:r>
              <a:rPr kumimoji="0" lang="he-IL" sz="2000" b="0" i="0" u="none" strike="noStrike" kern="0" cap="none" spc="0" normalizeH="0" baseline="0" noProof="0" dirty="0">
                <a:ln>
                  <a:noFill/>
                </a:ln>
                <a:solidFill>
                  <a:srgbClr val="0070C0"/>
                </a:solidFill>
                <a:effectLst/>
                <a:uLnTx/>
                <a:uFillTx/>
                <a:latin typeface="+mn-lt"/>
                <a:ea typeface="+mn-ea"/>
                <a:cs typeface="+mn-cs"/>
              </a:rPr>
              <a:t> </a:t>
            </a:r>
            <a:r>
              <a:rPr kumimoji="0" lang="he-IL" sz="2000" b="0" i="0" u="none" strike="noStrike" kern="0" cap="none" spc="0" normalizeH="0" baseline="0" noProof="0" dirty="0">
                <a:ln>
                  <a:noFill/>
                </a:ln>
                <a:solidFill>
                  <a:schemeClr val="tx1"/>
                </a:solidFill>
                <a:effectLst/>
                <a:uLnTx/>
                <a:uFillTx/>
                <a:latin typeface="+mn-lt"/>
                <a:ea typeface="+mn-ea"/>
                <a:cs typeface="+mn-cs"/>
              </a:rPr>
              <a:t>במשך 75 דקות מצטברות בשבוע לפחות </a:t>
            </a:r>
            <a:r>
              <a:rPr lang="he-IL" sz="2000" kern="0" dirty="0">
                <a:solidFill>
                  <a:srgbClr val="FF0000"/>
                </a:solidFill>
              </a:rPr>
              <a:t>או </a:t>
            </a:r>
            <a:endParaRPr kumimoji="0" lang="he-IL" sz="2000" b="0" i="0" u="none" strike="noStrike" kern="0" cap="none" spc="0" normalizeH="0" baseline="0" noProof="0" dirty="0">
              <a:ln>
                <a:noFill/>
              </a:ln>
              <a:solidFill>
                <a:schemeClr val="tx1"/>
              </a:solidFill>
              <a:effectLst/>
              <a:uLnTx/>
              <a:uFillTx/>
              <a:latin typeface="+mn-lt"/>
              <a:ea typeface="+mn-ea"/>
              <a:cs typeface="+mn-cs"/>
            </a:endParaRPr>
          </a:p>
          <a:p>
            <a:pPr marL="109537" marR="0" lvl="0" indent="0" algn="r" defTabSz="914400" rtl="1" eaLnBrk="1" fontAlgn="base" latinLnBrk="0" hangingPunct="1">
              <a:lnSpc>
                <a:spcPct val="100000"/>
              </a:lnSpc>
              <a:spcBef>
                <a:spcPct val="20000"/>
              </a:spcBef>
              <a:spcAft>
                <a:spcPct val="0"/>
              </a:spcAft>
              <a:buClrTx/>
              <a:buSzTx/>
              <a:buFont typeface="Wingdings" pitchFamily="2" charset="2"/>
              <a:buChar char="ü"/>
              <a:tabLst/>
              <a:defRPr/>
            </a:pPr>
            <a:r>
              <a:rPr lang="he-IL" sz="2000" kern="0" dirty="0">
                <a:latin typeface="+mn-lt"/>
                <a:cs typeface="+mn-cs"/>
              </a:rPr>
              <a:t> </a:t>
            </a:r>
            <a:r>
              <a:rPr lang="he-IL" sz="2000" b="1" dirty="0">
                <a:solidFill>
                  <a:srgbClr val="0070C0"/>
                </a:solidFill>
              </a:rPr>
              <a:t>שילוב***</a:t>
            </a:r>
            <a:r>
              <a:rPr lang="he-IL" sz="2000" dirty="0"/>
              <a:t> של פעילות גופנית במאמץ מתון ופעילות גופנית במאמץ גדול</a:t>
            </a:r>
          </a:p>
          <a:p>
            <a:pPr marL="109537" marR="0" lvl="0" indent="0" algn="r" defTabSz="914400" rtl="1" eaLnBrk="1" fontAlgn="base" latinLnBrk="0" hangingPunct="1">
              <a:lnSpc>
                <a:spcPct val="100000"/>
              </a:lnSpc>
              <a:spcBef>
                <a:spcPct val="20000"/>
              </a:spcBef>
              <a:spcAft>
                <a:spcPct val="0"/>
              </a:spcAft>
              <a:buClrTx/>
              <a:buSzTx/>
              <a:tabLst/>
              <a:defRPr/>
            </a:pPr>
            <a:endParaRPr lang="he-IL" sz="2000" dirty="0"/>
          </a:p>
          <a:p>
            <a:pPr marL="109537" marR="0" lvl="0" indent="0" algn="r" defTabSz="914400" rtl="1" eaLnBrk="1" fontAlgn="base" latinLnBrk="0" hangingPunct="1">
              <a:lnSpc>
                <a:spcPct val="100000"/>
              </a:lnSpc>
              <a:spcBef>
                <a:spcPct val="20000"/>
              </a:spcBef>
              <a:spcAft>
                <a:spcPct val="0"/>
              </a:spcAft>
              <a:buClrTx/>
              <a:buSzTx/>
              <a:buFont typeface="Arial" pitchFamily="34" charset="0"/>
              <a:buNone/>
              <a:tabLst/>
              <a:defRPr/>
            </a:pPr>
            <a:r>
              <a:rPr kumimoji="0" lang="he-IL" sz="1900" b="1" i="0" u="none" strike="noStrike" kern="0" cap="none" spc="0" normalizeH="0" baseline="0" noProof="0" dirty="0">
                <a:ln>
                  <a:noFill/>
                </a:ln>
                <a:solidFill>
                  <a:srgbClr val="0070C0"/>
                </a:solidFill>
                <a:effectLst/>
                <a:uLnTx/>
                <a:uFillTx/>
                <a:latin typeface="+mn-lt"/>
                <a:ea typeface="+mn-ea"/>
                <a:cs typeface="+mn-cs"/>
              </a:rPr>
              <a:t>*     </a:t>
            </a:r>
            <a:r>
              <a:rPr kumimoji="0" lang="he-IL" b="0" i="0" u="none" strike="noStrike" kern="0" cap="none" spc="0" normalizeH="0" baseline="0" noProof="0" dirty="0">
                <a:ln>
                  <a:noFill/>
                </a:ln>
                <a:solidFill>
                  <a:schemeClr val="tx1"/>
                </a:solidFill>
                <a:effectLst/>
                <a:uLnTx/>
                <a:uFillTx/>
                <a:latin typeface="+mn-lt"/>
                <a:ea typeface="+mn-ea"/>
                <a:cs typeface="+mn-cs"/>
              </a:rPr>
              <a:t>עלייה בינונית בקצב הנשימה ובפעימות הלב, תחושת חום והזעה קלה </a:t>
            </a:r>
          </a:p>
          <a:p>
            <a:pPr marL="109537" marR="0" lvl="0" indent="0" algn="r" defTabSz="914400" rtl="1" eaLnBrk="1" fontAlgn="base" latinLnBrk="0" hangingPunct="1">
              <a:lnSpc>
                <a:spcPct val="100000"/>
              </a:lnSpc>
              <a:spcBef>
                <a:spcPct val="20000"/>
              </a:spcBef>
              <a:spcAft>
                <a:spcPct val="0"/>
              </a:spcAft>
              <a:buClrTx/>
              <a:buSzTx/>
              <a:buFont typeface="Arial" pitchFamily="34" charset="0"/>
              <a:buNone/>
              <a:tabLst/>
              <a:defRPr/>
            </a:pPr>
            <a:r>
              <a:rPr kumimoji="0" lang="he-IL" b="0" i="0" u="none" strike="noStrike" kern="0" cap="none" spc="0" normalizeH="0" baseline="0" noProof="0" dirty="0">
                <a:ln>
                  <a:noFill/>
                </a:ln>
                <a:solidFill>
                  <a:srgbClr val="0070C0"/>
                </a:solidFill>
                <a:effectLst/>
                <a:uLnTx/>
                <a:uFillTx/>
                <a:latin typeface="+mn-lt"/>
                <a:ea typeface="+mn-ea"/>
                <a:cs typeface="+mn-cs"/>
              </a:rPr>
              <a:t>**    </a:t>
            </a:r>
            <a:r>
              <a:rPr kumimoji="0" lang="he-IL" b="0" i="0" u="none" strike="noStrike" kern="0" cap="none" spc="0" normalizeH="0" baseline="0" noProof="0" dirty="0">
                <a:ln>
                  <a:noFill/>
                </a:ln>
                <a:solidFill>
                  <a:schemeClr val="tx1"/>
                </a:solidFill>
                <a:effectLst/>
                <a:uLnTx/>
                <a:uFillTx/>
                <a:latin typeface="+mn-lt"/>
                <a:ea typeface="+mn-ea"/>
                <a:cs typeface="+mn-cs"/>
              </a:rPr>
              <a:t>עלייה גדולה בקצב הנשימה ובפעימות הלב, תחושת חום והזעה מרובה</a:t>
            </a:r>
          </a:p>
          <a:p>
            <a:pPr marL="109537" marR="0" lvl="0" indent="0" algn="r" defTabSz="914400" rtl="1" eaLnBrk="1" fontAlgn="base" latinLnBrk="0" hangingPunct="1">
              <a:lnSpc>
                <a:spcPct val="100000"/>
              </a:lnSpc>
              <a:spcBef>
                <a:spcPct val="20000"/>
              </a:spcBef>
              <a:spcAft>
                <a:spcPct val="0"/>
              </a:spcAft>
              <a:buClrTx/>
              <a:buSzTx/>
              <a:buFont typeface="Arial" pitchFamily="34" charset="0"/>
              <a:buNone/>
              <a:tabLst/>
              <a:defRPr/>
            </a:pPr>
            <a:r>
              <a:rPr kumimoji="0" lang="he-IL" b="0" i="0" u="none" strike="noStrike" kern="0" cap="none" spc="0" normalizeH="0" baseline="0" noProof="0" dirty="0">
                <a:ln>
                  <a:noFill/>
                </a:ln>
                <a:solidFill>
                  <a:srgbClr val="0070C0"/>
                </a:solidFill>
                <a:effectLst/>
                <a:uLnTx/>
                <a:uFillTx/>
                <a:latin typeface="+mn-lt"/>
                <a:ea typeface="+mn-ea"/>
                <a:cs typeface="+mn-cs"/>
              </a:rPr>
              <a:t>***</a:t>
            </a:r>
            <a:r>
              <a:rPr kumimoji="0" lang="en-US" b="0" i="0" u="none" strike="noStrike" kern="0" cap="none" spc="0" normalizeH="0" baseline="0" noProof="0" dirty="0">
                <a:ln>
                  <a:noFill/>
                </a:ln>
                <a:solidFill>
                  <a:srgbClr val="0070C0"/>
                </a:solidFill>
                <a:effectLst/>
                <a:uLnTx/>
                <a:uFillTx/>
                <a:latin typeface="+mn-lt"/>
                <a:ea typeface="+mn-ea"/>
                <a:cs typeface="+mn-cs"/>
              </a:rPr>
              <a:t> </a:t>
            </a:r>
            <a:r>
              <a:rPr kumimoji="0" lang="he-IL" b="0" i="0" u="none" strike="noStrike" kern="0" cap="none" spc="0" normalizeH="0" baseline="0" noProof="0" dirty="0">
                <a:ln>
                  <a:noFill/>
                </a:ln>
                <a:solidFill>
                  <a:srgbClr val="0070C0"/>
                </a:solidFill>
                <a:effectLst/>
                <a:uLnTx/>
                <a:uFillTx/>
                <a:latin typeface="+mn-lt"/>
                <a:ea typeface="+mn-ea"/>
                <a:cs typeface="+mn-cs"/>
              </a:rPr>
              <a:t>  </a:t>
            </a:r>
            <a:r>
              <a:rPr kumimoji="0" lang="he-IL" b="0" i="0" u="none" strike="noStrike" kern="0" cap="none" spc="0" normalizeH="0" baseline="0" noProof="0" dirty="0">
                <a:ln>
                  <a:noFill/>
                </a:ln>
                <a:solidFill>
                  <a:schemeClr val="tx1"/>
                </a:solidFill>
                <a:effectLst/>
                <a:uLnTx/>
                <a:uFillTx/>
                <a:latin typeface="+mn-lt"/>
                <a:ea typeface="+mn-ea"/>
                <a:cs typeface="+mn-cs"/>
              </a:rPr>
              <a:t>דקה אחת של פעילות גופנית במאמץ גדול מתורגמת לשתי דקות פעילות  גופנית במאמץ        </a:t>
            </a:r>
            <a:r>
              <a:rPr kumimoji="0" lang="he-IL" b="0" i="0" u="none" strike="noStrike" kern="0" cap="none" spc="0" normalizeH="0" noProof="0" dirty="0">
                <a:ln>
                  <a:noFill/>
                </a:ln>
                <a:solidFill>
                  <a:schemeClr val="tx1"/>
                </a:solidFill>
                <a:effectLst/>
                <a:uLnTx/>
                <a:uFillTx/>
                <a:latin typeface="+mn-lt"/>
                <a:ea typeface="+mn-ea"/>
                <a:cs typeface="+mn-cs"/>
              </a:rPr>
              <a:t>   	</a:t>
            </a:r>
            <a:r>
              <a:rPr lang="he-IL" kern="0" dirty="0"/>
              <a:t>מ</a:t>
            </a:r>
            <a:r>
              <a:rPr kumimoji="0" lang="he-IL" b="0" i="0" u="none" strike="noStrike" kern="0" cap="none" spc="0" normalizeH="0" baseline="0" noProof="0" dirty="0">
                <a:ln>
                  <a:noFill/>
                </a:ln>
                <a:solidFill>
                  <a:schemeClr val="tx1"/>
                </a:solidFill>
                <a:effectLst/>
                <a:uLnTx/>
                <a:uFillTx/>
                <a:latin typeface="+mn-lt"/>
                <a:ea typeface="+mn-ea"/>
                <a:cs typeface="+mn-cs"/>
              </a:rPr>
              <a:t>תון</a:t>
            </a:r>
          </a:p>
          <a:p>
            <a:pPr marL="342900" marR="0" lvl="0" indent="-342900" algn="r" defTabSz="914400" rtl="1" eaLnBrk="0" fontAlgn="base" latinLnBrk="0" hangingPunct="0">
              <a:lnSpc>
                <a:spcPct val="100000"/>
              </a:lnSpc>
              <a:spcBef>
                <a:spcPct val="20000"/>
              </a:spcBef>
              <a:spcAft>
                <a:spcPct val="0"/>
              </a:spcAft>
              <a:buClrTx/>
              <a:buSzTx/>
              <a:buFont typeface="Arial" pitchFamily="34" charset="0"/>
              <a:buChar char="•"/>
              <a:tabLst/>
              <a:defRPr/>
            </a:pPr>
            <a:endParaRPr kumimoji="0" lang="he-IL" sz="3200" b="0" i="0" u="none" strike="noStrike" kern="0" cap="none" spc="0" normalizeH="0" baseline="0" noProof="0" dirty="0">
              <a:ln>
                <a:noFill/>
              </a:ln>
              <a:solidFill>
                <a:schemeClr val="tx1"/>
              </a:solidFill>
              <a:effectLst/>
              <a:uLnTx/>
              <a:uFillTx/>
              <a:latin typeface="+mn-lt"/>
              <a:ea typeface="+mn-ea"/>
              <a:cs typeface="+mn-cs"/>
            </a:endParaRPr>
          </a:p>
        </p:txBody>
      </p:sp>
      <p:sp>
        <p:nvSpPr>
          <p:cNvPr id="11" name="מציין מיקום תוכן 2"/>
          <p:cNvSpPr txBox="1">
            <a:spLocks/>
          </p:cNvSpPr>
          <p:nvPr/>
        </p:nvSpPr>
        <p:spPr>
          <a:xfrm>
            <a:off x="0" y="3892475"/>
            <a:ext cx="8929688" cy="5657205"/>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Aft>
                <a:spcPct val="0"/>
              </a:spcAft>
              <a:buNone/>
              <a:defRPr/>
            </a:pPr>
            <a:endParaRPr lang="en-US" sz="2000" kern="0" dirty="0"/>
          </a:p>
          <a:p>
            <a:endParaRPr lang="he-IL" sz="2000" dirty="0">
              <a:latin typeface="David" pitchFamily="34" charset="-79"/>
            </a:endParaRPr>
          </a:p>
        </p:txBody>
      </p:sp>
      <p:sp>
        <p:nvSpPr>
          <p:cNvPr id="12" name="מציין מיקום תוכן 1"/>
          <p:cNvSpPr txBox="1">
            <a:spLocks/>
          </p:cNvSpPr>
          <p:nvPr/>
        </p:nvSpPr>
        <p:spPr>
          <a:xfrm>
            <a:off x="5165" y="4221088"/>
            <a:ext cx="8924523" cy="1872208"/>
          </a:xfrm>
          <a:prstGeom prst="rect">
            <a:avLst/>
          </a:prstGeom>
        </p:spPr>
        <p:txBody>
          <a:bodyPr/>
          <a:lstStyle/>
          <a:p>
            <a:pPr marL="109537" marR="0" lvl="0" indent="0" algn="r" defTabSz="914400" rtl="1" eaLnBrk="0" fontAlgn="base" latinLnBrk="0" hangingPunct="0">
              <a:lnSpc>
                <a:spcPct val="100000"/>
              </a:lnSpc>
              <a:spcBef>
                <a:spcPct val="20000"/>
              </a:spcBef>
              <a:spcAft>
                <a:spcPct val="0"/>
              </a:spcAft>
              <a:buClrTx/>
              <a:buSzTx/>
              <a:buFont typeface="Arial" pitchFamily="34" charset="0"/>
              <a:buNone/>
              <a:tabLst/>
              <a:defRPr/>
            </a:pPr>
            <a:endParaRPr kumimoji="0" lang="he-IL"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0" fontAlgn="base" latinLnBrk="0" hangingPunct="0">
              <a:lnSpc>
                <a:spcPct val="100000"/>
              </a:lnSpc>
              <a:spcBef>
                <a:spcPct val="20000"/>
              </a:spcBef>
              <a:spcAft>
                <a:spcPct val="0"/>
              </a:spcAft>
              <a:buClrTx/>
              <a:buSzTx/>
              <a:buFont typeface="Arial" pitchFamily="34" charset="0"/>
              <a:buChar char="•"/>
              <a:tabLst/>
              <a:defRPr/>
            </a:pPr>
            <a:endParaRPr kumimoji="0" lang="he-IL"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0" fontAlgn="base" latinLnBrk="0" hangingPunct="0">
              <a:lnSpc>
                <a:spcPct val="100000"/>
              </a:lnSpc>
              <a:spcBef>
                <a:spcPct val="20000"/>
              </a:spcBef>
              <a:spcAft>
                <a:spcPct val="0"/>
              </a:spcAft>
              <a:buClrTx/>
              <a:buSzTx/>
              <a:buFont typeface="Arial" pitchFamily="34" charset="0"/>
              <a:buChar char="•"/>
              <a:tabLst/>
              <a:defRPr/>
            </a:pPr>
            <a:endParaRPr kumimoji="0" lang="he-IL"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r" defTabSz="914400" rtl="1" eaLnBrk="0" fontAlgn="base" latinLnBrk="0" hangingPunct="0">
              <a:lnSpc>
                <a:spcPct val="100000"/>
              </a:lnSpc>
              <a:spcBef>
                <a:spcPct val="20000"/>
              </a:spcBef>
              <a:spcAft>
                <a:spcPct val="0"/>
              </a:spcAft>
              <a:buClrTx/>
              <a:buSzTx/>
              <a:buFont typeface="Arial" pitchFamily="34" charset="0"/>
              <a:buChar char="•"/>
              <a:tabLst/>
              <a:defRPr/>
            </a:pPr>
            <a:endParaRPr kumimoji="0" lang="he-IL" sz="2400" b="0" i="0" u="none" strike="noStrike" kern="0" cap="none" spc="0" normalizeH="0" baseline="0" noProof="0" dirty="0">
              <a:ln>
                <a:noFill/>
              </a:ln>
              <a:solidFill>
                <a:schemeClr val="tx1"/>
              </a:solidFill>
              <a:effectLst/>
              <a:uLnTx/>
              <a:uFillTx/>
              <a:latin typeface="+mn-lt"/>
              <a:ea typeface="+mn-ea"/>
              <a:cs typeface="+mn-cs"/>
            </a:endParaRPr>
          </a:p>
        </p:txBody>
      </p:sp>
      <p:pic>
        <p:nvPicPr>
          <p:cNvPr id="18" name="Picture 5">
            <a:extLst>
              <a:ext uri="{C183D7F6-B498-43B3-948B-1728B52AA6E4}">
                <adec:decorative xmlns:adec="http://schemas.microsoft.com/office/drawing/2017/decorative" val="1"/>
              </a:ext>
            </a:extLst>
          </p:cNvPr>
          <p:cNvPicPr>
            <a:picLocks noChangeAspect="1" noChangeArrowheads="1"/>
          </p:cNvPicPr>
          <p:nvPr/>
        </p:nvPicPr>
        <p:blipFill>
          <a:blip r:embed="rId4" cstate="print"/>
          <a:stretch>
            <a:fillRect/>
          </a:stretch>
        </p:blipFill>
        <p:spPr bwMode="auto">
          <a:xfrm>
            <a:off x="-35496" y="5713344"/>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7"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8</a:t>
            </a:fld>
            <a:endParaRPr lang="he-IL" dirty="0"/>
          </a:p>
        </p:txBody>
      </p:sp>
    </p:spTree>
    <p:extLst>
      <p:ext uri="{BB962C8B-B14F-4D97-AF65-F5344CB8AC3E}">
        <p14:creationId xmlns:p14="http://schemas.microsoft.com/office/powerpoint/2010/main" val="2867233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תמונת רקע של נשים בפעילות ספורטיבית "/>
          <p:cNvPicPr>
            <a:picLocks noChangeAspect="1" noChangeArrowheads="1"/>
          </p:cNvPicPr>
          <p:nvPr/>
        </p:nvPicPr>
        <p:blipFill>
          <a:blip r:embed="rId3" cstate="print">
            <a:extLst>
              <a:ext uri="{28A0092B-C50C-407E-A947-70E740481C1C}">
                <a14:useLocalDpi xmlns:a14="http://schemas.microsoft.com/office/drawing/2010/main" val="0"/>
              </a:ext>
            </a:extLst>
          </a:blip>
          <a:srcRect l="5908"/>
          <a:stretch>
            <a:fillRect/>
          </a:stretch>
        </p:blipFill>
        <p:spPr bwMode="auto">
          <a:xfrm>
            <a:off x="-10424" y="0"/>
            <a:ext cx="9154424" cy="6494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2"/>
          <p:cNvSpPr>
            <a:spLocks noGrp="1"/>
          </p:cNvSpPr>
          <p:nvPr>
            <p:ph type="sldNum" sz="quarter" idx="12"/>
          </p:nvPr>
        </p:nvSpPr>
        <p:spPr>
          <a:xfrm>
            <a:off x="7010400" y="6356350"/>
            <a:ext cx="2133600" cy="365125"/>
          </a:xfrm>
        </p:spPr>
        <p:txBody>
          <a:bodyPr rIns="288000"/>
          <a:lstStyle/>
          <a:p>
            <a:pPr algn="r"/>
            <a:fld id="{AB684531-82A7-4B17-8330-B138FF3FF7DD}" type="slidenum">
              <a:rPr lang="he-IL" smtClean="0"/>
              <a:pPr algn="r"/>
              <a:t>9</a:t>
            </a:fld>
            <a:endParaRPr lang="he-IL" dirty="0"/>
          </a:p>
        </p:txBody>
      </p:sp>
      <p:grpSp>
        <p:nvGrpSpPr>
          <p:cNvPr id="3" name="Group 2"/>
          <p:cNvGrpSpPr/>
          <p:nvPr/>
        </p:nvGrpSpPr>
        <p:grpSpPr>
          <a:xfrm>
            <a:off x="129722" y="116632"/>
            <a:ext cx="8712968" cy="850641"/>
            <a:chOff x="57714" y="116632"/>
            <a:chExt cx="8712968" cy="850641"/>
          </a:xfrm>
        </p:grpSpPr>
        <p:sp>
          <p:nvSpPr>
            <p:cNvPr id="15" name="מלבן מעוגל 14"/>
            <p:cNvSpPr/>
            <p:nvPr/>
          </p:nvSpPr>
          <p:spPr>
            <a:xfrm>
              <a:off x="57714" y="116632"/>
              <a:ext cx="8712968" cy="850641"/>
            </a:xfrm>
            <a:prstGeom prst="roundRect">
              <a:avLst>
                <a:gd name="adj" fmla="val 23561"/>
              </a:avLst>
            </a:prstGeom>
            <a:solidFill>
              <a:srgbClr val="29256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6" name="TextBox 15"/>
            <p:cNvSpPr txBox="1"/>
            <p:nvPr/>
          </p:nvSpPr>
          <p:spPr>
            <a:xfrm>
              <a:off x="251520" y="280342"/>
              <a:ext cx="8424936" cy="523220"/>
            </a:xfrm>
            <a:prstGeom prst="rect">
              <a:avLst/>
            </a:prstGeom>
            <a:noFill/>
            <a:ln>
              <a:noFill/>
            </a:ln>
          </p:spPr>
          <p:txBody>
            <a:bodyPr wrap="square" rtlCol="1">
              <a:spAutoFit/>
            </a:bodyPr>
            <a:lstStyle/>
            <a:p>
              <a:pPr algn="ctr"/>
              <a:r>
                <a:rPr lang="he-IL" sz="2800" b="1" dirty="0">
                  <a:solidFill>
                    <a:schemeClr val="bg1"/>
                  </a:solidFill>
                </a:rPr>
                <a:t>התועלת עבורנו, העובדים</a:t>
              </a:r>
              <a:endParaRPr lang="he-IL" sz="2800" dirty="0">
                <a:solidFill>
                  <a:schemeClr val="bg1"/>
                </a:solidFill>
              </a:endParaRPr>
            </a:p>
          </p:txBody>
        </p:sp>
      </p:grpSp>
      <p:sp>
        <p:nvSpPr>
          <p:cNvPr id="2" name="Rounded Rectangle 1"/>
          <p:cNvSpPr/>
          <p:nvPr/>
        </p:nvSpPr>
        <p:spPr>
          <a:xfrm>
            <a:off x="3347864" y="1268761"/>
            <a:ext cx="5652628" cy="288032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lvl="0" indent="-342900">
              <a:buFont typeface="Arial" pitchFamily="34" charset="0"/>
              <a:buChar char="•"/>
            </a:pPr>
            <a:r>
              <a:rPr lang="he-IL" sz="2400" dirty="0">
                <a:solidFill>
                  <a:srgbClr val="CC00CC"/>
                </a:solidFill>
              </a:rPr>
              <a:t>הגברת רווחת העובד</a:t>
            </a:r>
          </a:p>
          <a:p>
            <a:pPr marL="342900" lvl="0" indent="-342900">
              <a:buFont typeface="Arial" pitchFamily="34" charset="0"/>
              <a:buChar char="•"/>
            </a:pPr>
            <a:r>
              <a:rPr lang="he-IL" sz="2400" dirty="0">
                <a:solidFill>
                  <a:schemeClr val="tx2"/>
                </a:solidFill>
              </a:rPr>
              <a:t>ירידה בתחלואה והסיכון לתחלואה כרונית</a:t>
            </a:r>
          </a:p>
          <a:p>
            <a:pPr marL="342900" lvl="0" indent="-342900">
              <a:buFont typeface="Arial" pitchFamily="34" charset="0"/>
              <a:buChar char="•"/>
            </a:pPr>
            <a:r>
              <a:rPr lang="he-IL" sz="2400" dirty="0">
                <a:solidFill>
                  <a:srgbClr val="CC00CC"/>
                </a:solidFill>
              </a:rPr>
              <a:t>שיפור בבריאות פיזית ונפשית </a:t>
            </a:r>
          </a:p>
          <a:p>
            <a:pPr marL="342900" lvl="0" indent="-342900">
              <a:buFont typeface="Arial" pitchFamily="34" charset="0"/>
              <a:buChar char="•"/>
            </a:pPr>
            <a:r>
              <a:rPr lang="he-IL" sz="2400" dirty="0">
                <a:solidFill>
                  <a:schemeClr val="tx2"/>
                </a:solidFill>
              </a:rPr>
              <a:t>סביבת עבודה פיזית וחברתית נעימה התומכת בבריאות ובטיחות הפרט</a:t>
            </a:r>
          </a:p>
          <a:p>
            <a:pPr marL="342900" lvl="0" indent="-342900">
              <a:buFont typeface="Arial" pitchFamily="34" charset="0"/>
              <a:buChar char="•"/>
            </a:pPr>
            <a:r>
              <a:rPr lang="he-IL" sz="2400" dirty="0">
                <a:solidFill>
                  <a:srgbClr val="CC00CC"/>
                </a:solidFill>
              </a:rPr>
              <a:t>שיפור שביעות הרצון ממקום העבודה </a:t>
            </a:r>
            <a:endParaRPr lang="en-US" sz="2400" dirty="0">
              <a:solidFill>
                <a:srgbClr val="CC00CC"/>
              </a:solidFill>
            </a:endParaRPr>
          </a:p>
        </p:txBody>
      </p:sp>
      <p:sp>
        <p:nvSpPr>
          <p:cNvPr id="18" name="Rounded Rectangle 17"/>
          <p:cNvSpPr/>
          <p:nvPr/>
        </p:nvSpPr>
        <p:spPr>
          <a:xfrm>
            <a:off x="140944" y="2704119"/>
            <a:ext cx="3002118" cy="2808312"/>
          </a:xfrm>
          <a:prstGeom prst="roundRect">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b="1" dirty="0"/>
              <a:t>בתכנית ארגונית לקידום בריאות העובד הארגון מעמיד את העובד במרכז</a:t>
            </a:r>
          </a:p>
        </p:txBody>
      </p:sp>
      <p:pic>
        <p:nvPicPr>
          <p:cNvPr id="14" name="Picture 5" descr=" "/>
          <p:cNvPicPr>
            <a:picLocks noChangeAspect="1" noChangeArrowheads="1"/>
          </p:cNvPicPr>
          <p:nvPr/>
        </p:nvPicPr>
        <p:blipFill>
          <a:blip r:embed="rId4" cstate="print"/>
          <a:stretch>
            <a:fillRect/>
          </a:stretch>
        </p:blipFill>
        <p:spPr bwMode="auto">
          <a:xfrm>
            <a:off x="1" y="5641336"/>
            <a:ext cx="9144000" cy="124404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2"/>
          <p:cNvSpPr txBox="1">
            <a:spLocks/>
          </p:cNvSpPr>
          <p:nvPr/>
        </p:nvSpPr>
        <p:spPr>
          <a:xfrm>
            <a:off x="7010400" y="6356350"/>
            <a:ext cx="2133600" cy="365125"/>
          </a:xfrm>
          <a:prstGeom prst="rect">
            <a:avLst/>
          </a:prstGeom>
        </p:spPr>
        <p:txBody>
          <a:bodyPr vert="horz" lIns="91440" tIns="45720" rIns="288000" bIns="45720" rtlCol="1" anchor="ctr"/>
          <a:lstStyle>
            <a:defPPr>
              <a:defRPr lang="he-IL"/>
            </a:defPPr>
            <a:lvl1pPr marL="0" algn="l" defTabSz="914400" rtl="1" eaLnBrk="1" latinLnBrk="0" hangingPunct="1">
              <a:defRPr sz="1200" kern="1200">
                <a:solidFill>
                  <a:schemeClr val="tx1">
                    <a:tint val="75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r"/>
            <a:fld id="{AB684531-82A7-4B17-8330-B138FF3FF7DD}" type="slidenum">
              <a:rPr lang="he-IL" smtClean="0"/>
              <a:pPr algn="r"/>
              <a:t>9</a:t>
            </a:fld>
            <a:endParaRPr lang="he-IL" dirty="0"/>
          </a:p>
        </p:txBody>
      </p:sp>
      <p:sp>
        <p:nvSpPr>
          <p:cNvPr id="12" name="Rectangle 11"/>
          <p:cNvSpPr/>
          <p:nvPr/>
        </p:nvSpPr>
        <p:spPr>
          <a:xfrm>
            <a:off x="8253298" y="5923789"/>
            <a:ext cx="889987" cy="261610"/>
          </a:xfrm>
          <a:prstGeom prst="rect">
            <a:avLst/>
          </a:prstGeom>
          <a:noFill/>
        </p:spPr>
        <p:txBody>
          <a:bodyPr wrap="none" lIns="91440" tIns="45720" rIns="91440" bIns="45720">
            <a:spAutoFit/>
          </a:bodyPr>
          <a:lstStyle/>
          <a:p>
            <a:pPr algn="ctr"/>
            <a:r>
              <a:rPr lang="he-IL" sz="1050" b="0" cap="none" spc="0" dirty="0">
                <a:ln w="0"/>
                <a:solidFill>
                  <a:schemeClr val="tx1"/>
                </a:solidFill>
                <a:effectLst>
                  <a:outerShdw blurRad="38100" dist="19050" dir="2700000" algn="tl" rotWithShape="0">
                    <a:schemeClr val="dk1">
                      <a:alpha val="40000"/>
                    </a:schemeClr>
                  </a:outerShdw>
                </a:effectLst>
              </a:rPr>
              <a:t>צילום: גל דרן</a:t>
            </a:r>
            <a:endParaRPr lang="en-US" sz="10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95618324"/>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7760</TotalTime>
  <Words>1159</Words>
  <Application>Microsoft Office PowerPoint</Application>
  <PresentationFormat>On-screen Show (4:3)</PresentationFormat>
  <Paragraphs>188</Paragraphs>
  <Slides>18</Slides>
  <Notes>12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David</vt:lpstr>
      <vt:lpstr>Wingdings</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Tsvika Krauzer</cp:lastModifiedBy>
  <cp:revision>549</cp:revision>
  <dcterms:created xsi:type="dcterms:W3CDTF">2013-09-23T12:48:08Z</dcterms:created>
  <dcterms:modified xsi:type="dcterms:W3CDTF">2022-11-28T07:53:59Z</dcterms:modified>
</cp:coreProperties>
</file>