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handoutMasterIdLst>
    <p:handoutMasterId r:id="rId15"/>
  </p:handoutMasterIdLst>
  <p:sldIdLst>
    <p:sldId id="533" r:id="rId2"/>
    <p:sldId id="571" r:id="rId3"/>
    <p:sldId id="576" r:id="rId4"/>
    <p:sldId id="582" r:id="rId5"/>
    <p:sldId id="581" r:id="rId6"/>
    <p:sldId id="584" r:id="rId7"/>
    <p:sldId id="560" r:id="rId8"/>
    <p:sldId id="586" r:id="rId9"/>
    <p:sldId id="585" r:id="rId10"/>
    <p:sldId id="579" r:id="rId11"/>
    <p:sldId id="587" r:id="rId12"/>
    <p:sldId id="563" r:id="rId1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CC00CC"/>
    <a:srgbClr val="29256A"/>
    <a:srgbClr val="003300"/>
    <a:srgbClr val="FFFFFF"/>
    <a:srgbClr val="009500"/>
    <a:srgbClr val="000099"/>
    <a:srgbClr val="008000"/>
    <a:srgbClr val="C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9117" autoAdjust="0"/>
  </p:normalViewPr>
  <p:slideViewPr>
    <p:cSldViewPr>
      <p:cViewPr varScale="1">
        <p:scale>
          <a:sx n="73" d="100"/>
          <a:sy n="73" d="100"/>
        </p:scale>
        <p:origin x="1738" y="72"/>
      </p:cViewPr>
      <p:guideLst>
        <p:guide orient="horz" pos="2160"/>
        <p:guide pos="2880"/>
      </p:guideLst>
    </p:cSldViewPr>
  </p:slideViewPr>
  <p:notesTextViewPr>
    <p:cViewPr>
      <p:scale>
        <a:sx n="1" d="1"/>
        <a:sy n="1" d="1"/>
      </p:scale>
      <p:origin x="0" y="0"/>
    </p:cViewPr>
  </p:notesTextViewPr>
  <p:sorterViewPr>
    <p:cViewPr>
      <p:scale>
        <a:sx n="100" d="100"/>
        <a:sy n="100" d="100"/>
      </p:scale>
      <p:origin x="0" y="3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82B6B98-21A8-43E7-BACF-9F8155782B67}" type="datetimeFigureOut">
              <a:rPr lang="he-IL" smtClean="0"/>
              <a:pPr/>
              <a:t>ד'/כסלו/תשפ"ג</a:t>
            </a:fld>
            <a:endParaRPr lang="he-IL" dirty="0"/>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7CD4E6-FC55-4C82-8035-6763F18D2FB5}" type="slidenum">
              <a:rPr lang="he-IL" smtClean="0"/>
              <a:pPr/>
              <a:t>‹#›</a:t>
            </a:fld>
            <a:endParaRPr lang="he-IL" dirty="0"/>
          </a:p>
        </p:txBody>
      </p:sp>
    </p:spTree>
    <p:extLst>
      <p:ext uri="{BB962C8B-B14F-4D97-AF65-F5344CB8AC3E}">
        <p14:creationId xmlns:p14="http://schemas.microsoft.com/office/powerpoint/2010/main" val="35737648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78E7AC-D789-44F5-BE06-C5AE16481BA9}" type="datetimeFigureOut">
              <a:rPr lang="he-IL" smtClean="0"/>
              <a:pPr/>
              <a:t>ד'/כסלו/תשפ"ג</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8242FE-34A7-42A5-B7B0-DB0C9D12EB0C}" type="slidenum">
              <a:rPr lang="he-IL" smtClean="0"/>
              <a:pPr/>
              <a:t>‹#›</a:t>
            </a:fld>
            <a:endParaRPr lang="he-IL" dirty="0"/>
          </a:p>
        </p:txBody>
      </p:sp>
    </p:spTree>
    <p:extLst>
      <p:ext uri="{BB962C8B-B14F-4D97-AF65-F5344CB8AC3E}">
        <p14:creationId xmlns:p14="http://schemas.microsoft.com/office/powerpoint/2010/main" val="611760426"/>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8242FE-34A7-42A5-B7B0-DB0C9D12EB0C}" type="slidenum">
              <a:rPr lang="he-IL" smtClean="0"/>
              <a:pPr/>
              <a:t>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val="242550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he-IL" dirty="0"/>
          </a:p>
        </p:txBody>
      </p:sp>
      <p:sp>
        <p:nvSpPr>
          <p:cNvPr id="5" name="Slide Number Placeholder 4"/>
          <p:cNvSpPr>
            <a:spLocks noGrp="1"/>
          </p:cNvSpPr>
          <p:nvPr>
            <p:ph type="sldNum" sz="quarter" idx="11"/>
          </p:nvPr>
        </p:nvSpPr>
        <p:spPr/>
        <p:txBody>
          <a:bodyPr/>
          <a:lstStyle/>
          <a:p>
            <a:fld id="{E68242FE-34A7-42A5-B7B0-DB0C9D12EB0C}" type="slidenum">
              <a:rPr lang="he-IL" smtClean="0"/>
              <a:pPr/>
              <a:t>3</a:t>
            </a:fld>
            <a:endParaRPr lang="he-IL" dirty="0"/>
          </a:p>
        </p:txBody>
      </p:sp>
    </p:spTree>
    <p:extLst>
      <p:ext uri="{BB962C8B-B14F-4D97-AF65-F5344CB8AC3E}">
        <p14:creationId xmlns:p14="http://schemas.microsoft.com/office/powerpoint/2010/main" val="312636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4</a:t>
            </a:fld>
            <a:endParaRPr lang="he-IL" dirty="0"/>
          </a:p>
        </p:txBody>
      </p:sp>
    </p:spTree>
    <p:extLst>
      <p:ext uri="{BB962C8B-B14F-4D97-AF65-F5344CB8AC3E}">
        <p14:creationId xmlns:p14="http://schemas.microsoft.com/office/powerpoint/2010/main" val="264048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5</a:t>
            </a:fld>
            <a:endParaRPr lang="he-IL" dirty="0"/>
          </a:p>
        </p:txBody>
      </p:sp>
    </p:spTree>
    <p:extLst>
      <p:ext uri="{BB962C8B-B14F-4D97-AF65-F5344CB8AC3E}">
        <p14:creationId xmlns:p14="http://schemas.microsoft.com/office/powerpoint/2010/main" val="328782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6</a:t>
            </a:fld>
            <a:endParaRPr lang="he-IL" dirty="0"/>
          </a:p>
        </p:txBody>
      </p:sp>
    </p:spTree>
    <p:extLst>
      <p:ext uri="{BB962C8B-B14F-4D97-AF65-F5344CB8AC3E}">
        <p14:creationId xmlns:p14="http://schemas.microsoft.com/office/powerpoint/2010/main" val="8984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8</a:t>
            </a:fld>
            <a:endParaRPr lang="he-IL" dirty="0"/>
          </a:p>
        </p:txBody>
      </p:sp>
    </p:spTree>
    <p:extLst>
      <p:ext uri="{BB962C8B-B14F-4D97-AF65-F5344CB8AC3E}">
        <p14:creationId xmlns:p14="http://schemas.microsoft.com/office/powerpoint/2010/main" val="82494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9</a:t>
            </a:fld>
            <a:endParaRPr lang="he-IL" dirty="0"/>
          </a:p>
        </p:txBody>
      </p:sp>
    </p:spTree>
    <p:extLst>
      <p:ext uri="{BB962C8B-B14F-4D97-AF65-F5344CB8AC3E}">
        <p14:creationId xmlns:p14="http://schemas.microsoft.com/office/powerpoint/2010/main" val="327726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10</a:t>
            </a:fld>
            <a:endParaRPr lang="he-IL" dirty="0"/>
          </a:p>
        </p:txBody>
      </p:sp>
    </p:spTree>
    <p:extLst>
      <p:ext uri="{BB962C8B-B14F-4D97-AF65-F5344CB8AC3E}">
        <p14:creationId xmlns:p14="http://schemas.microsoft.com/office/powerpoint/2010/main" val="41423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11</a:t>
            </a:fld>
            <a:endParaRPr lang="he-IL" dirty="0"/>
          </a:p>
        </p:txBody>
      </p:sp>
    </p:spTree>
    <p:extLst>
      <p:ext uri="{BB962C8B-B14F-4D97-AF65-F5344CB8AC3E}">
        <p14:creationId xmlns:p14="http://schemas.microsoft.com/office/powerpoint/2010/main" val="104836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D50AD5C-FAFA-473E-865F-96D476F237B9}"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71359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7FA8512-283D-4357-89F0-26B2B170641B}"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0165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1AF82F-4169-42F7-A809-CBAFADBD44F6}"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104107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AF50160-EA25-4538-B0A5-5912ACF9FB4A}"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79997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540F705-42F5-4AD1-9ECF-F58D0CE97A08}"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77202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917DA16-6B0E-46F1-9C4D-EA23856263B5}" type="datetime8">
              <a:rPr lang="he-IL" smtClean="0"/>
              <a:pPr/>
              <a:t>28 נובמבר 22</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427742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8130356-26EC-44C8-A8B4-5FDA1DD60744}" type="datetime8">
              <a:rPr lang="he-IL" smtClean="0"/>
              <a:pPr/>
              <a:t>28 נובמבר 22</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37989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4401DF1-C3D8-48F5-859D-937AFBC380FD}" type="datetime8">
              <a:rPr lang="he-IL" smtClean="0"/>
              <a:pPr/>
              <a:t>28 נובמבר 22</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5372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0EC7758-7914-49C8-8C28-B020DDC14A12}" type="datetime8">
              <a:rPr lang="he-IL" smtClean="0"/>
              <a:pPr/>
              <a:t>28 נובמבר 22</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120303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C55810B-5BAD-40E8-B166-A1ED5D713D67}" type="datetime8">
              <a:rPr lang="he-IL" smtClean="0"/>
              <a:pPr/>
              <a:t>28 נובמבר 22</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67254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B6C1685-EEDF-4B04-9B0E-3DD3F74DF2D6}" type="datetime8">
              <a:rPr lang="he-IL" smtClean="0"/>
              <a:pPr/>
              <a:t>28 נובמבר 22</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26973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05DEBD-7EE3-49A2-AA8B-30FEC94A4AD1}" type="datetime8">
              <a:rPr lang="he-IL" smtClean="0"/>
              <a:pPr/>
              <a:t>28 נובמבר 22</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56046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hyperlink" Target="http://www.efsharibari.gov.il/" TargetMode="External"/><Relationship Id="rId7"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facebook.com/EfshariBARI.gov" TargetMode="External"/><Relationship Id="rId4" Type="http://schemas.openxmlformats.org/officeDocument/2006/relationships/hyperlink" Target="mailto:active.healthy@moh.health.gov.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 y="1"/>
            <a:ext cx="9142571" cy="6525344"/>
          </a:xfrm>
          <a:prstGeom prst="rect">
            <a:avLst/>
          </a:prstGeom>
        </p:spPr>
      </p:pic>
      <p:sp>
        <p:nvSpPr>
          <p:cNvPr id="8"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a:t>
            </a:fld>
            <a:endParaRPr lang="he-IL" dirty="0"/>
          </a:p>
        </p:txBody>
      </p:sp>
      <p:pic>
        <p:nvPicPr>
          <p:cNvPr id="10" name="Picture 5" descr="  כותרת תחתונה שמופיעה בעמודי המצגת ומוזכרת רק כאן &#10;לוגו משרד הבריאות  לוגו משרד התרבות והספורט &#10;לוגו אוניברסיטת תל אביב &#10;  חיים פעילים ובריאים אפשריבריא בעבודה &#10;התכנית הלאומית לחיים פעילים ובריאים   &#10;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051720" y="3933056"/>
            <a:ext cx="4752527" cy="830997"/>
          </a:xfrm>
          <a:prstGeom prst="rect">
            <a:avLst/>
          </a:prstGeom>
          <a:noFill/>
        </p:spPr>
        <p:txBody>
          <a:bodyPr wrap="square" rtlCol="1">
            <a:spAutoFit/>
          </a:bodyPr>
          <a:lstStyle/>
          <a:p>
            <a:pPr algn="ctr"/>
            <a:endParaRPr lang="he-IL" sz="2400" dirty="0">
              <a:solidFill>
                <a:srgbClr val="00B0F0"/>
              </a:solidFill>
            </a:endParaRPr>
          </a:p>
          <a:p>
            <a:pPr algn="ctr"/>
            <a:endParaRPr lang="he-IL" sz="2400" dirty="0">
              <a:solidFill>
                <a:srgbClr val="00B0F0"/>
              </a:solidFill>
            </a:endParaRPr>
          </a:p>
        </p:txBody>
      </p:sp>
      <p:sp>
        <p:nvSpPr>
          <p:cNvPr id="14" name="Rounded Rectangle 13"/>
          <p:cNvSpPr/>
          <p:nvPr/>
        </p:nvSpPr>
        <p:spPr>
          <a:xfrm>
            <a:off x="1835696" y="3762086"/>
            <a:ext cx="5256584" cy="1467114"/>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איך לבנות את התכנית בשיתוף העובדים?</a:t>
            </a:r>
            <a:endParaRPr lang="he-IL" sz="3600" b="1" dirty="0"/>
          </a:p>
        </p:txBody>
      </p:sp>
      <p:sp>
        <p:nvSpPr>
          <p:cNvPr id="11" name="Rectangle 10"/>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pic>
        <p:nvPicPr>
          <p:cNvPr id="2" name="Picture 1" descr="לוגו אפשרי בריא בעבודה &#10;עובדים במשרד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0136" y="428678"/>
            <a:ext cx="1654128" cy="1205610"/>
          </a:xfrm>
          <a:prstGeom prst="rect">
            <a:avLst/>
          </a:prstGeom>
        </p:spPr>
      </p:pic>
      <p:pic>
        <p:nvPicPr>
          <p:cNvPr id="5" name="Picture 4" descr=" קוֹבֶץ זֶה הוּנְגַּש עַל יְדֵי חברת אֵיְי טוּ זִי - סֶמֶל  הַנגישוּת">
            <a:extLst>
              <a:ext uri="{FF2B5EF4-FFF2-40B4-BE49-F238E27FC236}">
                <a16:creationId xmlns:a16="http://schemas.microsoft.com/office/drawing/2014/main" id="{24760A4B-0D8E-41ED-3782-90B44883AA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99" y="32404"/>
            <a:ext cx="396274" cy="396274"/>
          </a:xfrm>
          <a:prstGeom prst="rect">
            <a:avLst/>
          </a:prstGeom>
        </p:spPr>
      </p:pic>
    </p:spTree>
    <p:extLst>
      <p:ext uri="{BB962C8B-B14F-4D97-AF65-F5344CB8AC3E}">
        <p14:creationId xmlns:p14="http://schemas.microsoft.com/office/powerpoint/2010/main" val="237070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10</a:t>
            </a:fld>
            <a:endParaRPr lang="he-IL" dirty="0"/>
          </a:p>
        </p:txBody>
      </p:sp>
      <p:grpSp>
        <p:nvGrpSpPr>
          <p:cNvPr id="3" name="Group 2"/>
          <p:cNvGrpSpPr/>
          <p:nvPr/>
        </p:nvGrpSpPr>
        <p:grpSpPr>
          <a:xfrm>
            <a:off x="107504" y="404664"/>
            <a:ext cx="8712968" cy="540443"/>
            <a:chOff x="35496" y="404664"/>
            <a:chExt cx="8712968" cy="540443"/>
          </a:xfrm>
        </p:grpSpPr>
        <p:sp>
          <p:nvSpPr>
            <p:cNvPr id="15" name="מלבן מעוגל 14"/>
            <p:cNvSpPr/>
            <p:nvPr/>
          </p:nvSpPr>
          <p:spPr>
            <a:xfrm>
              <a:off x="35496" y="404664"/>
              <a:ext cx="8712968"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1520" y="444053"/>
              <a:ext cx="8424936" cy="461665"/>
            </a:xfrm>
            <a:prstGeom prst="rect">
              <a:avLst/>
            </a:prstGeom>
            <a:noFill/>
            <a:ln>
              <a:noFill/>
            </a:ln>
          </p:spPr>
          <p:txBody>
            <a:bodyPr wrap="square" rtlCol="1">
              <a:spAutoFit/>
            </a:bodyPr>
            <a:lstStyle/>
            <a:p>
              <a:r>
                <a:rPr lang="he-IL" sz="2400" b="1" dirty="0">
                  <a:solidFill>
                    <a:schemeClr val="bg1"/>
                  </a:solidFill>
                </a:rPr>
                <a:t>ניתן לעודד את העובדים באמצעות מתן ערך מוסף</a:t>
              </a:r>
              <a:endParaRPr lang="he-IL" sz="2400" dirty="0">
                <a:solidFill>
                  <a:schemeClr val="bg1"/>
                </a:solidFill>
              </a:endParaRPr>
            </a:p>
          </p:txBody>
        </p:sp>
      </p:grpSp>
      <p:sp>
        <p:nvSpPr>
          <p:cNvPr id="2" name="Rounded Rectangle 1"/>
          <p:cNvSpPr/>
          <p:nvPr/>
        </p:nvSpPr>
        <p:spPr>
          <a:xfrm>
            <a:off x="107504" y="2208633"/>
            <a:ext cx="8843757" cy="3380608"/>
          </a:xfrm>
          <a:prstGeom prst="roundRect">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a:r>
              <a:rPr lang="he-IL" sz="2400" dirty="0">
                <a:solidFill>
                  <a:srgbClr val="CC00CC"/>
                </a:solidFill>
              </a:rPr>
              <a:t>חברת לוגיסטיקה מהשרון הקימה קבוצת ריצה של עובדים שגם השתתפה במרוצים. העובדים דיווחו על תחושת </a:t>
            </a:r>
            <a:r>
              <a:rPr lang="he-IL" sz="2400" b="1" dirty="0">
                <a:solidFill>
                  <a:srgbClr val="CC00CC"/>
                </a:solidFill>
              </a:rPr>
              <a:t>גאוות יחידה וגיבוש</a:t>
            </a:r>
            <a:r>
              <a:rPr lang="he-IL" sz="2400" dirty="0">
                <a:solidFill>
                  <a:srgbClr val="CC00CC"/>
                </a:solidFill>
              </a:rPr>
              <a:t>.</a:t>
            </a:r>
          </a:p>
          <a:p>
            <a:pPr lvl="0" algn="just"/>
            <a:r>
              <a:rPr lang="he-IL" sz="2400" dirty="0">
                <a:solidFill>
                  <a:schemeClr val="tx2"/>
                </a:solidFill>
              </a:rPr>
              <a:t>בחברת תקשורת מגוש דן הקימו קבוצת הליכה משותפת לכל העובדים. עבור העובדים היה מדובר בערך מוסף כפול: גם תחושת שלחברה </a:t>
            </a:r>
            <a:r>
              <a:rPr lang="he-IL" sz="2400" b="1" dirty="0">
                <a:solidFill>
                  <a:schemeClr val="tx2"/>
                </a:solidFill>
              </a:rPr>
              <a:t>אכפת מהם</a:t>
            </a:r>
            <a:r>
              <a:rPr lang="he-IL" sz="2400" dirty="0">
                <a:solidFill>
                  <a:schemeClr val="tx2"/>
                </a:solidFill>
              </a:rPr>
              <a:t> וגם </a:t>
            </a:r>
            <a:r>
              <a:rPr lang="he-IL" sz="2400" b="1" dirty="0">
                <a:solidFill>
                  <a:schemeClr val="tx2"/>
                </a:solidFill>
              </a:rPr>
              <a:t>גיבוש</a:t>
            </a:r>
            <a:r>
              <a:rPr lang="he-IL" sz="2400" dirty="0">
                <a:solidFill>
                  <a:schemeClr val="tx2"/>
                </a:solidFill>
              </a:rPr>
              <a:t> בין ההנהלה לעובדים.</a:t>
            </a:r>
          </a:p>
          <a:p>
            <a:pPr algn="just"/>
            <a:r>
              <a:rPr lang="he-IL" sz="2400" dirty="0">
                <a:solidFill>
                  <a:srgbClr val="CC00CC"/>
                </a:solidFill>
              </a:rPr>
              <a:t>ברשות מקומית ערכו לעובדים סדנאות מקצועיות לשמירה על תזונה בריאה יותר. אחת העובדות שרשמה את הירידה במשקל העקבית והיציבה ביותר מכל העובדים, דיווחה כי הדבר גרם לה </a:t>
            </a:r>
            <a:r>
              <a:rPr lang="he-IL" sz="2400" b="1" dirty="0">
                <a:solidFill>
                  <a:srgbClr val="CC00CC"/>
                </a:solidFill>
              </a:rPr>
              <a:t>לשיפור התדמית האישית ולהערכה חברתית </a:t>
            </a:r>
            <a:r>
              <a:rPr lang="he-IL" sz="2400" dirty="0">
                <a:solidFill>
                  <a:srgbClr val="CC00CC"/>
                </a:solidFill>
              </a:rPr>
              <a:t>גבוהה. </a:t>
            </a:r>
          </a:p>
        </p:txBody>
      </p:sp>
      <p:sp>
        <p:nvSpPr>
          <p:cNvPr id="18" name="Rounded Rectangle 17"/>
          <p:cNvSpPr/>
          <p:nvPr/>
        </p:nvSpPr>
        <p:spPr>
          <a:xfrm>
            <a:off x="107504" y="1032843"/>
            <a:ext cx="8817206" cy="595957"/>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t>נוחות, הנאה פיזית, הנאה נפשית, קשרים חברתיים, יתרון כלכלי, ריגושים, הערכה חברתית, סקרנות, תחושת ביטחון, עזרה לזולת, כוח שיפור תדמית אישית</a:t>
            </a:r>
          </a:p>
        </p:txBody>
      </p:sp>
      <p:grpSp>
        <p:nvGrpSpPr>
          <p:cNvPr id="10" name="Group 9"/>
          <p:cNvGrpSpPr/>
          <p:nvPr/>
        </p:nvGrpSpPr>
        <p:grpSpPr>
          <a:xfrm>
            <a:off x="107504" y="1628800"/>
            <a:ext cx="8712968" cy="540443"/>
            <a:chOff x="35496" y="404664"/>
            <a:chExt cx="8712968" cy="540443"/>
          </a:xfrm>
        </p:grpSpPr>
        <p:sp>
          <p:nvSpPr>
            <p:cNvPr id="11" name="מלבן מעוגל 14"/>
            <p:cNvSpPr/>
            <p:nvPr/>
          </p:nvSpPr>
          <p:spPr>
            <a:xfrm>
              <a:off x="35496" y="404664"/>
              <a:ext cx="8712968"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TextBox 11"/>
            <p:cNvSpPr txBox="1"/>
            <p:nvPr/>
          </p:nvSpPr>
          <p:spPr>
            <a:xfrm>
              <a:off x="251520" y="444053"/>
              <a:ext cx="8424936" cy="461665"/>
            </a:xfrm>
            <a:prstGeom prst="rect">
              <a:avLst/>
            </a:prstGeom>
            <a:noFill/>
            <a:ln>
              <a:noFill/>
            </a:ln>
          </p:spPr>
          <p:txBody>
            <a:bodyPr wrap="square" rtlCol="1">
              <a:spAutoFit/>
            </a:bodyPr>
            <a:lstStyle/>
            <a:p>
              <a:r>
                <a:rPr lang="he-IL" sz="2400" b="1" dirty="0">
                  <a:solidFill>
                    <a:schemeClr val="bg1"/>
                  </a:solidFill>
                </a:rPr>
                <a:t>הנה עוד כמה דוגמאות</a:t>
              </a:r>
              <a:endParaRPr lang="he-IL" sz="2400" dirty="0">
                <a:solidFill>
                  <a:schemeClr val="bg1"/>
                </a:solidFill>
              </a:endParaRPr>
            </a:p>
          </p:txBody>
        </p:sp>
      </p:grpSp>
      <p:sp>
        <p:nvSpPr>
          <p:cNvPr id="13" name="Rectangle 12"/>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49561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11</a:t>
            </a:fld>
            <a:endParaRPr lang="he-IL" dirty="0"/>
          </a:p>
        </p:txBody>
      </p:sp>
      <p:grpSp>
        <p:nvGrpSpPr>
          <p:cNvPr id="3" name="Group 2"/>
          <p:cNvGrpSpPr/>
          <p:nvPr/>
        </p:nvGrpSpPr>
        <p:grpSpPr>
          <a:xfrm>
            <a:off x="251520" y="548680"/>
            <a:ext cx="8856984" cy="540443"/>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55776" y="444053"/>
              <a:ext cx="6120680" cy="461665"/>
            </a:xfrm>
            <a:prstGeom prst="rect">
              <a:avLst/>
            </a:prstGeom>
            <a:noFill/>
            <a:ln>
              <a:noFill/>
            </a:ln>
          </p:spPr>
          <p:txBody>
            <a:bodyPr wrap="square" rtlCol="1">
              <a:spAutoFit/>
            </a:bodyPr>
            <a:lstStyle/>
            <a:p>
              <a:r>
                <a:rPr lang="he-IL" sz="2400" dirty="0">
                  <a:solidFill>
                    <a:schemeClr val="bg1"/>
                  </a:solidFill>
                </a:rPr>
                <a:t>הגדרת יעדים ספציפיים - דוגמאות</a:t>
              </a:r>
            </a:p>
          </p:txBody>
        </p:sp>
      </p:grpSp>
      <p:sp>
        <p:nvSpPr>
          <p:cNvPr id="2" name="Rounded Rectangle 1"/>
          <p:cNvSpPr/>
          <p:nvPr/>
        </p:nvSpPr>
        <p:spPr>
          <a:xfrm>
            <a:off x="5220072" y="1195429"/>
            <a:ext cx="3888432" cy="1873531"/>
          </a:xfrm>
          <a:prstGeom prst="roundRect">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a:r>
              <a:rPr lang="he-IL" sz="2000" dirty="0">
                <a:solidFill>
                  <a:srgbClr val="CC00CC"/>
                </a:solidFill>
              </a:rPr>
              <a:t>לאמץ התנהגות ספציפית שמקדמת את השינוי – גם הצלחה קטנה נחשבת.</a:t>
            </a:r>
          </a:p>
          <a:p>
            <a:pPr lvl="0" algn="just"/>
            <a:r>
              <a:rPr lang="he-IL" sz="2000" dirty="0">
                <a:solidFill>
                  <a:schemeClr val="tx2"/>
                </a:solidFill>
              </a:rPr>
              <a:t>דוגמה: קבוצת עובדים ממוסד פיננסי במרכז הארץ שעולה כל יום במדרגות במקום במעלית.</a:t>
            </a:r>
            <a:endParaRPr lang="he-IL" sz="2200" dirty="0">
              <a:solidFill>
                <a:srgbClr val="29256A"/>
              </a:solidFill>
            </a:endParaRPr>
          </a:p>
        </p:txBody>
      </p:sp>
      <p:sp>
        <p:nvSpPr>
          <p:cNvPr id="25" name="Rounded Rectangle 24"/>
          <p:cNvSpPr/>
          <p:nvPr/>
        </p:nvSpPr>
        <p:spPr>
          <a:xfrm>
            <a:off x="35496" y="1196752"/>
            <a:ext cx="4176462" cy="230882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bg1"/>
              </a:solidFill>
            </a:endParaRPr>
          </a:p>
        </p:txBody>
      </p:sp>
      <p:sp>
        <p:nvSpPr>
          <p:cNvPr id="4" name="Rectangle 3"/>
          <p:cNvSpPr/>
          <p:nvPr/>
        </p:nvSpPr>
        <p:spPr>
          <a:xfrm>
            <a:off x="341348" y="1247060"/>
            <a:ext cx="3816424" cy="2246769"/>
          </a:xfrm>
          <a:prstGeom prst="rect">
            <a:avLst/>
          </a:prstGeom>
        </p:spPr>
        <p:txBody>
          <a:bodyPr wrap="square">
            <a:spAutoFit/>
          </a:bodyPr>
          <a:lstStyle/>
          <a:p>
            <a:pPr lvl="0" algn="just"/>
            <a:r>
              <a:rPr lang="he-IL" sz="2000" dirty="0">
                <a:solidFill>
                  <a:srgbClr val="CC00CC"/>
                </a:solidFill>
              </a:rPr>
              <a:t>להביא לשינוי בנורמות החברתיות במקום העבודה שיכולות להביא את השינוי.</a:t>
            </a:r>
          </a:p>
          <a:p>
            <a:pPr algn="just"/>
            <a:r>
              <a:rPr lang="he-IL" sz="2000" dirty="0">
                <a:solidFill>
                  <a:schemeClr val="tx2"/>
                </a:solidFill>
              </a:rPr>
              <a:t>דוגמה: חלוקת מד צעדים ברשות מקומית בצפון עוררה שיח בחברה ופיתחה תפיסה נורמטיבית שהנושא חשוב לעובדים.</a:t>
            </a:r>
            <a:endParaRPr lang="he-IL" sz="2200" dirty="0">
              <a:solidFill>
                <a:srgbClr val="29256A"/>
              </a:solidFill>
            </a:endParaRPr>
          </a:p>
        </p:txBody>
      </p:sp>
      <p:sp>
        <p:nvSpPr>
          <p:cNvPr id="14" name="Rounded Rectangle 13"/>
          <p:cNvSpPr/>
          <p:nvPr/>
        </p:nvSpPr>
        <p:spPr>
          <a:xfrm>
            <a:off x="0" y="3642632"/>
            <a:ext cx="3888432" cy="1842782"/>
          </a:xfrm>
          <a:prstGeom prst="roundRect">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a:r>
              <a:rPr lang="he-IL" sz="2000" dirty="0">
                <a:solidFill>
                  <a:srgbClr val="CC00CC"/>
                </a:solidFill>
              </a:rPr>
              <a:t>לחזק נורמות חיוביות שיכולות להביא את השינוי.</a:t>
            </a:r>
          </a:p>
          <a:p>
            <a:pPr lvl="0" algn="just"/>
            <a:r>
              <a:rPr lang="he-IL" sz="2000" dirty="0">
                <a:solidFill>
                  <a:schemeClr val="tx2"/>
                </a:solidFill>
              </a:rPr>
              <a:t>דוגמה: בחברת מזון בשרון כל העובדים מדברים על המחלקה שמנהלת תחרות פנימית מי העובד הפעיל והבריא ביותר.</a:t>
            </a:r>
            <a:endParaRPr lang="he-IL" sz="2200" dirty="0">
              <a:solidFill>
                <a:srgbClr val="29256A"/>
              </a:solidFill>
            </a:endParaRPr>
          </a:p>
        </p:txBody>
      </p:sp>
      <p:sp>
        <p:nvSpPr>
          <p:cNvPr id="18" name="Rounded Rectangle 17"/>
          <p:cNvSpPr/>
          <p:nvPr/>
        </p:nvSpPr>
        <p:spPr>
          <a:xfrm>
            <a:off x="4860034" y="3424431"/>
            <a:ext cx="4176462" cy="2541176"/>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bg1"/>
              </a:solidFill>
            </a:endParaRPr>
          </a:p>
        </p:txBody>
      </p:sp>
      <p:sp>
        <p:nvSpPr>
          <p:cNvPr id="19" name="Rectangle 18"/>
          <p:cNvSpPr/>
          <p:nvPr/>
        </p:nvSpPr>
        <p:spPr>
          <a:xfrm>
            <a:off x="5076056" y="3486487"/>
            <a:ext cx="3816424" cy="3200876"/>
          </a:xfrm>
          <a:prstGeom prst="rect">
            <a:avLst/>
          </a:prstGeom>
        </p:spPr>
        <p:txBody>
          <a:bodyPr wrap="square">
            <a:spAutoFit/>
          </a:bodyPr>
          <a:lstStyle/>
          <a:p>
            <a:pPr lvl="0" algn="just"/>
            <a:r>
              <a:rPr lang="he-IL" sz="2000" dirty="0">
                <a:solidFill>
                  <a:srgbClr val="CC00CC"/>
                </a:solidFill>
              </a:rPr>
              <a:t>להביא לשינוי בידע רלוונטי / שימושי. לא מדובר בקידום מודעות בלבד.</a:t>
            </a:r>
          </a:p>
          <a:p>
            <a:pPr algn="just"/>
            <a:r>
              <a:rPr lang="he-IL" sz="2000" dirty="0">
                <a:solidFill>
                  <a:schemeClr val="tx2"/>
                </a:solidFill>
              </a:rPr>
              <a:t>דוגמה: חברת לוגיסטיקה בדרום הארץ ערכה לעובדים סדנאות בנושא תזונה, במסגרתם לא לימדו את העובדים רק על ערכים תזונתיים, אלא ציידו אותם במתכונים קלים, פשוטים, זולים ובריאים.</a:t>
            </a:r>
            <a:endParaRPr lang="he-IL" sz="2200" dirty="0">
              <a:solidFill>
                <a:srgbClr val="29256A"/>
              </a:solidFill>
            </a:endParaRPr>
          </a:p>
          <a:p>
            <a:pPr lvl="0" algn="just"/>
            <a:endParaRPr lang="he-IL" sz="2000" dirty="0">
              <a:solidFill>
                <a:srgbClr val="CC00CC"/>
              </a:solidFill>
            </a:endParaRPr>
          </a:p>
          <a:p>
            <a:pPr lvl="0" algn="just"/>
            <a:endParaRPr lang="he-IL" sz="2200" b="1" dirty="0">
              <a:solidFill>
                <a:srgbClr val="29256A"/>
              </a:solidFill>
            </a:endParaRPr>
          </a:p>
        </p:txBody>
      </p:sp>
      <p:sp>
        <p:nvSpPr>
          <p:cNvPr id="20" name="Rectangle 19"/>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284613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מלבן מעוגל 8" descr="אשה מחייכת מחזיקה את סמל &#10;אפשריבריא "/>
          <p:cNvSpPr/>
          <p:nvPr/>
        </p:nvSpPr>
        <p:spPr>
          <a:xfrm>
            <a:off x="5580112" y="692696"/>
            <a:ext cx="3312368" cy="2016224"/>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prstClr val="black">
                    <a:tint val="75000"/>
                  </a:prstClr>
                </a:solidFill>
              </a:rPr>
              <a:pPr algn="r"/>
              <a:t>12</a:t>
            </a:fld>
            <a:endParaRPr lang="he-IL" dirty="0">
              <a:solidFill>
                <a:prstClr val="black">
                  <a:tint val="75000"/>
                </a:prstClr>
              </a:solidFill>
            </a:endParaRPr>
          </a:p>
        </p:txBody>
      </p:sp>
      <p:sp>
        <p:nvSpPr>
          <p:cNvPr id="2" name="Rectangle 1"/>
          <p:cNvSpPr/>
          <p:nvPr/>
        </p:nvSpPr>
        <p:spPr>
          <a:xfrm>
            <a:off x="5580112" y="692696"/>
            <a:ext cx="3096344" cy="1938992"/>
          </a:xfrm>
          <a:prstGeom prst="rect">
            <a:avLst/>
          </a:prstGeom>
        </p:spPr>
        <p:txBody>
          <a:bodyPr wrap="square">
            <a:spAutoFit/>
          </a:bodyPr>
          <a:lstStyle/>
          <a:p>
            <a:r>
              <a:rPr lang="he-IL" sz="4000" dirty="0">
                <a:solidFill>
                  <a:schemeClr val="bg1"/>
                </a:solidFill>
              </a:rPr>
              <a:t>לאכול בריא</a:t>
            </a:r>
            <a:br>
              <a:rPr lang="en-US" sz="4000" dirty="0">
                <a:solidFill>
                  <a:schemeClr val="bg1"/>
                </a:solidFill>
              </a:rPr>
            </a:br>
            <a:r>
              <a:rPr lang="he-IL" sz="4000" dirty="0">
                <a:solidFill>
                  <a:schemeClr val="bg1"/>
                </a:solidFill>
              </a:rPr>
              <a:t>להיות בתנועה</a:t>
            </a:r>
            <a:br>
              <a:rPr lang="en-US" sz="4000" dirty="0">
                <a:solidFill>
                  <a:schemeClr val="bg1"/>
                </a:solidFill>
              </a:rPr>
            </a:br>
            <a:r>
              <a:rPr lang="he-IL" sz="4000" dirty="0">
                <a:solidFill>
                  <a:schemeClr val="bg1"/>
                </a:solidFill>
              </a:rPr>
              <a:t>להרגיש טוב</a:t>
            </a:r>
          </a:p>
        </p:txBody>
      </p:sp>
      <p:sp>
        <p:nvSpPr>
          <p:cNvPr id="13" name="מלבן מעוגל 7"/>
          <p:cNvSpPr/>
          <p:nvPr/>
        </p:nvSpPr>
        <p:spPr>
          <a:xfrm>
            <a:off x="3915544" y="4178111"/>
            <a:ext cx="5192960" cy="1824593"/>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solidFill>
                <a:prstClr val="white"/>
              </a:solidFill>
            </a:endParaRPr>
          </a:p>
        </p:txBody>
      </p:sp>
      <p:sp>
        <p:nvSpPr>
          <p:cNvPr id="11" name="Rectangle 10"/>
          <p:cNvSpPr/>
          <p:nvPr/>
        </p:nvSpPr>
        <p:spPr>
          <a:xfrm>
            <a:off x="3915544" y="4082296"/>
            <a:ext cx="5228456" cy="1569660"/>
          </a:xfrm>
          <a:prstGeom prst="rect">
            <a:avLst/>
          </a:prstGeom>
        </p:spPr>
        <p:txBody>
          <a:bodyPr wrap="square">
            <a:spAutoFit/>
          </a:bodyPr>
          <a:lstStyle/>
          <a:p>
            <a:r>
              <a:rPr lang="he-IL" sz="2400" b="1" u="sng" dirty="0">
                <a:solidFill>
                  <a:schemeClr val="tx2"/>
                </a:solidFill>
              </a:rPr>
              <a:t>פרטי קשר</a:t>
            </a:r>
          </a:p>
          <a:p>
            <a:r>
              <a:rPr lang="he-IL" sz="2400" dirty="0">
                <a:solidFill>
                  <a:schemeClr val="tx2"/>
                </a:solidFill>
              </a:rPr>
              <a:t>אתר: </a:t>
            </a:r>
            <a:r>
              <a:rPr lang="en-US" sz="2400" dirty="0">
                <a:solidFill>
                  <a:schemeClr val="tx2"/>
                </a:solidFill>
                <a:hlinkClick r:id="rId3"/>
              </a:rPr>
              <a:t>http://www.efsharibari.gov.il</a:t>
            </a:r>
            <a:endParaRPr lang="en-US" sz="2400" dirty="0">
              <a:solidFill>
                <a:schemeClr val="tx2"/>
              </a:solidFill>
            </a:endParaRPr>
          </a:p>
          <a:p>
            <a:r>
              <a:rPr lang="he-IL" sz="2400" dirty="0">
                <a:solidFill>
                  <a:schemeClr val="tx2"/>
                </a:solidFill>
              </a:rPr>
              <a:t>אימייל: </a:t>
            </a:r>
            <a:r>
              <a:rPr lang="en-US" sz="2400" dirty="0">
                <a:solidFill>
                  <a:schemeClr val="tx2"/>
                </a:solidFill>
                <a:hlinkClick r:id="rId4"/>
              </a:rPr>
              <a:t>active.healthy@moh.health.gov.il</a:t>
            </a:r>
            <a:endParaRPr lang="en-US" sz="2400" dirty="0">
              <a:solidFill>
                <a:schemeClr val="tx2"/>
              </a:solidFill>
            </a:endParaRPr>
          </a:p>
          <a:p>
            <a:r>
              <a:rPr lang="he-IL" sz="2400" dirty="0" err="1">
                <a:solidFill>
                  <a:schemeClr val="tx2"/>
                </a:solidFill>
              </a:rPr>
              <a:t>פייסבוק</a:t>
            </a:r>
            <a:r>
              <a:rPr lang="he-IL" sz="2400" dirty="0">
                <a:solidFill>
                  <a:schemeClr val="tx2"/>
                </a:solidFill>
              </a:rPr>
              <a:t>:</a:t>
            </a:r>
            <a:r>
              <a:rPr lang="en-US" sz="2400" dirty="0" err="1">
                <a:solidFill>
                  <a:schemeClr val="tx2"/>
                </a:solidFill>
                <a:hlinkClick r:id="rId5"/>
              </a:rPr>
              <a:t>efsharibari</a:t>
            </a:r>
            <a:endParaRPr lang="he-IL" sz="2400" dirty="0">
              <a:solidFill>
                <a:schemeClr val="tx2"/>
              </a:solidFill>
            </a:endParaRPr>
          </a:p>
        </p:txBody>
      </p:sp>
      <p:sp>
        <p:nvSpPr>
          <p:cNvPr id="8" name="Rectangle 7"/>
          <p:cNvSpPr/>
          <p:nvPr/>
        </p:nvSpPr>
        <p:spPr>
          <a:xfrm>
            <a:off x="8253298" y="5975702"/>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5">
            <a:extLs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12</a:t>
            </a:fld>
            <a:endParaRPr lang="he-IL"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179221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srgbClr val="29256A"/>
                </a:solidFill>
              </a:rPr>
              <a:pPr algn="r"/>
              <a:t>2</a:t>
            </a:fld>
            <a:endParaRPr lang="he-IL" dirty="0">
              <a:solidFill>
                <a:srgbClr val="29256A"/>
              </a:solidFill>
            </a:endParaRPr>
          </a:p>
        </p:txBody>
      </p:sp>
      <p:sp>
        <p:nvSpPr>
          <p:cNvPr id="8" name="מלבן מעוגל 7"/>
          <p:cNvSpPr/>
          <p:nvPr/>
        </p:nvSpPr>
        <p:spPr>
          <a:xfrm>
            <a:off x="827584" y="1052736"/>
            <a:ext cx="864096" cy="1800200"/>
          </a:xfrm>
          <a:prstGeom prst="roundRect">
            <a:avLst>
              <a:gd name="adj" fmla="val 5330"/>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altLang="he-IL" dirty="0">
                <a:latin typeface="David" pitchFamily="34" charset="-79"/>
                <a:cs typeface="David" pitchFamily="34" charset="-79"/>
              </a:rPr>
              <a:t>גודל מדגם=4828, גודל מדגם=4828, הרוב </a:t>
            </a:r>
            <a:r>
              <a:rPr lang="he-IL" altLang="he-IL" b="1" dirty="0">
                <a:cs typeface="David" pitchFamily="34" charset="-79"/>
              </a:rPr>
              <a:t>ניתוח סקר למ"ס, 2010</a:t>
            </a:r>
            <a:r>
              <a:rPr lang="he-IL" altLang="he-IL" dirty="0">
                <a:latin typeface="David" pitchFamily="34" charset="-79"/>
                <a:cs typeface="David" pitchFamily="34" charset="-79"/>
              </a:rPr>
              <a:t>המוחלט בגילאים 20-64</a:t>
            </a:r>
            <a:endParaRPr lang="en-US" altLang="he-IL" dirty="0">
              <a:latin typeface="David" pitchFamily="34" charset="-79"/>
              <a:cs typeface="David" pitchFamily="34" charset="-79"/>
            </a:endParaRPr>
          </a:p>
          <a:p>
            <a:r>
              <a:rPr lang="he-IL" altLang="he-IL" dirty="0">
                <a:latin typeface="David" pitchFamily="34" charset="-79"/>
                <a:cs typeface="David" pitchFamily="34" charset="-79"/>
              </a:rPr>
              <a:t>המוחלט בגילאים 20-64</a:t>
            </a:r>
            <a:endParaRPr lang="en-US" altLang="he-IL" dirty="0">
              <a:latin typeface="David" pitchFamily="34" charset="-79"/>
              <a:cs typeface="David" pitchFamily="34" charset="-79"/>
            </a:endParaRPr>
          </a:p>
        </p:txBody>
      </p:sp>
      <p:sp>
        <p:nvSpPr>
          <p:cNvPr id="11" name="מציין מיקום תוכן 2"/>
          <p:cNvSpPr txBox="1">
            <a:spLocks/>
          </p:cNvSpPr>
          <p:nvPr/>
        </p:nvSpPr>
        <p:spPr>
          <a:xfrm>
            <a:off x="0" y="1916832"/>
            <a:ext cx="9144000" cy="4137323"/>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p:txBody>
      </p:sp>
      <p:sp>
        <p:nvSpPr>
          <p:cNvPr id="17" name="מלבן מעוגל 16"/>
          <p:cNvSpPr/>
          <p:nvPr/>
        </p:nvSpPr>
        <p:spPr>
          <a:xfrm>
            <a:off x="417633" y="59432"/>
            <a:ext cx="8496944" cy="993304"/>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lnSpc>
                <a:spcPct val="150000"/>
              </a:lnSpc>
              <a:spcBef>
                <a:spcPts val="0"/>
              </a:spcBef>
              <a:buClr>
                <a:srgbClr val="FF9900"/>
              </a:buClr>
              <a:defRPr/>
            </a:pPr>
            <a:r>
              <a:rPr lang="he-IL" altLang="he-IL" sz="3200" dirty="0">
                <a:solidFill>
                  <a:schemeClr val="bg1"/>
                </a:solidFill>
              </a:rPr>
              <a:t>כללי בסיס לחשיבה על התכנית</a:t>
            </a:r>
            <a:endParaRPr lang="he-IL" sz="3200" dirty="0">
              <a:solidFill>
                <a:schemeClr val="bg1"/>
              </a:solidFill>
            </a:endParaRPr>
          </a:p>
        </p:txBody>
      </p:sp>
      <p:sp>
        <p:nvSpPr>
          <p:cNvPr id="4" name="TextBox 3"/>
          <p:cNvSpPr txBox="1"/>
          <p:nvPr/>
        </p:nvSpPr>
        <p:spPr>
          <a:xfrm>
            <a:off x="1547664" y="1952836"/>
            <a:ext cx="5688632" cy="369332"/>
          </a:xfrm>
          <a:prstGeom prst="rect">
            <a:avLst/>
          </a:prstGeom>
          <a:noFill/>
        </p:spPr>
        <p:txBody>
          <a:bodyPr wrap="square" rtlCol="1">
            <a:spAutoFit/>
          </a:bodyPr>
          <a:lstStyle/>
          <a:p>
            <a:endParaRPr lang="he-IL" dirty="0"/>
          </a:p>
        </p:txBody>
      </p:sp>
      <p:sp>
        <p:nvSpPr>
          <p:cNvPr id="10" name="Rectangle 3"/>
          <p:cNvSpPr txBox="1">
            <a:spLocks noChangeArrowheads="1"/>
          </p:cNvSpPr>
          <p:nvPr/>
        </p:nvSpPr>
        <p:spPr>
          <a:xfrm>
            <a:off x="457200" y="1752600"/>
            <a:ext cx="8229600" cy="449580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he-IL" altLang="he-IL" sz="2400" dirty="0">
                <a:latin typeface="David" pitchFamily="34" charset="-79"/>
                <a:cs typeface="David" pitchFamily="34" charset="-79"/>
              </a:rPr>
              <a:t>                </a:t>
            </a:r>
            <a:endParaRPr lang="en-US" altLang="he-IL" sz="2400" dirty="0">
              <a:latin typeface="David" pitchFamily="34" charset="-79"/>
              <a:cs typeface="David" pitchFamily="34" charset="-79"/>
            </a:endParaRPr>
          </a:p>
        </p:txBody>
      </p:sp>
      <p:graphicFrame>
        <p:nvGraphicFramePr>
          <p:cNvPr id="12" name="טבלה 1"/>
          <p:cNvGraphicFramePr>
            <a:graphicFrameLocks noGrp="1"/>
          </p:cNvGraphicFramePr>
          <p:nvPr>
            <p:extLst>
              <p:ext uri="{D42A27DB-BD31-4B8C-83A1-F6EECF244321}">
                <p14:modId xmlns:p14="http://schemas.microsoft.com/office/powerpoint/2010/main" val="230748993"/>
              </p:ext>
            </p:extLst>
          </p:nvPr>
        </p:nvGraphicFramePr>
        <p:xfrm>
          <a:off x="1259632" y="1268760"/>
          <a:ext cx="7056784" cy="3954541"/>
        </p:xfrm>
        <a:graphic>
          <a:graphicData uri="http://schemas.openxmlformats.org/drawingml/2006/table">
            <a:tbl>
              <a:tblPr rtl="1" firstRow="1" bandRow="1">
                <a:tableStyleId>{5C22544A-7EE6-4342-B048-85BDC9FD1C3A}</a:tableStyleId>
              </a:tblPr>
              <a:tblGrid>
                <a:gridCol w="3635512">
                  <a:extLst>
                    <a:ext uri="{9D8B030D-6E8A-4147-A177-3AD203B41FA5}">
                      <a16:colId xmlns:a16="http://schemas.microsoft.com/office/drawing/2014/main" val="20000"/>
                    </a:ext>
                  </a:extLst>
                </a:gridCol>
                <a:gridCol w="3421272">
                  <a:extLst>
                    <a:ext uri="{9D8B030D-6E8A-4147-A177-3AD203B41FA5}">
                      <a16:colId xmlns:a16="http://schemas.microsoft.com/office/drawing/2014/main" val="20001"/>
                    </a:ext>
                  </a:extLst>
                </a:gridCol>
              </a:tblGrid>
              <a:tr h="418891">
                <a:tc>
                  <a:txBody>
                    <a:bodyPr/>
                    <a:lstStyle/>
                    <a:p>
                      <a:pPr algn="ctr" rtl="1"/>
                      <a:r>
                        <a:rPr lang="he-IL" sz="4000" dirty="0">
                          <a:solidFill>
                            <a:srgbClr val="00B050"/>
                          </a:solidFill>
                          <a:latin typeface="David" pitchFamily="34" charset="-79"/>
                          <a:cs typeface="David" pitchFamily="34" charset="-79"/>
                        </a:rPr>
                        <a:t>עשה</a:t>
                      </a:r>
                    </a:p>
                  </a:txBody>
                  <a:tcPr marT="45717" marB="45717"/>
                </a:tc>
                <a:tc>
                  <a:txBody>
                    <a:bodyPr/>
                    <a:lstStyle/>
                    <a:p>
                      <a:pPr algn="ctr" rtl="1"/>
                      <a:r>
                        <a:rPr lang="he-IL" sz="4000" dirty="0">
                          <a:solidFill>
                            <a:srgbClr val="FF0000"/>
                          </a:solidFill>
                          <a:latin typeface="David" pitchFamily="34" charset="-79"/>
                          <a:cs typeface="David" pitchFamily="34" charset="-79"/>
                        </a:rPr>
                        <a:t>א</a:t>
                      </a:r>
                      <a:r>
                        <a:rPr lang="he-IL" sz="4000" baseline="0" dirty="0">
                          <a:solidFill>
                            <a:srgbClr val="FF0000"/>
                          </a:solidFill>
                          <a:latin typeface="David" pitchFamily="34" charset="-79"/>
                          <a:cs typeface="David" pitchFamily="34" charset="-79"/>
                        </a:rPr>
                        <a:t>ל תעשה</a:t>
                      </a:r>
                      <a:endParaRPr lang="he-IL" sz="4000" dirty="0">
                        <a:solidFill>
                          <a:srgbClr val="FF0000"/>
                        </a:solidFill>
                        <a:latin typeface="David" pitchFamily="34" charset="-79"/>
                        <a:cs typeface="David" pitchFamily="34" charset="-79"/>
                      </a:endParaRPr>
                    </a:p>
                  </a:txBody>
                  <a:tcPr marT="45717" marB="45717"/>
                </a:tc>
                <a:extLst>
                  <a:ext uri="{0D108BD9-81ED-4DB2-BD59-A6C34878D82A}">
                    <a16:rowId xmlns:a16="http://schemas.microsoft.com/office/drawing/2014/main" val="10000"/>
                  </a:ext>
                </a:extLst>
              </a:tr>
              <a:tr h="418891">
                <a:tc>
                  <a:txBody>
                    <a:bodyPr/>
                    <a:lstStyle/>
                    <a:p>
                      <a:pPr algn="ctr" rtl="1"/>
                      <a:r>
                        <a:rPr lang="he-IL" sz="1800" dirty="0">
                          <a:solidFill>
                            <a:srgbClr val="00B050"/>
                          </a:solidFill>
                          <a:latin typeface="David" pitchFamily="34" charset="-79"/>
                          <a:cs typeface="David" pitchFamily="34" charset="-79"/>
                        </a:rPr>
                        <a:t>התכנית תוביל שינוי התנהגותי</a:t>
                      </a:r>
                    </a:p>
                  </a:txBody>
                  <a:tcPr marT="45717" marB="45717"/>
                </a:tc>
                <a:tc>
                  <a:txBody>
                    <a:bodyPr/>
                    <a:lstStyle/>
                    <a:p>
                      <a:pPr algn="ctr" rtl="1"/>
                      <a:r>
                        <a:rPr lang="he-IL" sz="1800" dirty="0">
                          <a:solidFill>
                            <a:srgbClr val="FF0000"/>
                          </a:solidFill>
                          <a:latin typeface="David" pitchFamily="34" charset="-79"/>
                          <a:cs typeface="David" pitchFamily="34" charset="-79"/>
                        </a:rPr>
                        <a:t>מטרת התכנית אינה פרסום</a:t>
                      </a:r>
                    </a:p>
                  </a:txBody>
                  <a:tcPr marT="45717" marB="45717"/>
                </a:tc>
                <a:extLst>
                  <a:ext uri="{0D108BD9-81ED-4DB2-BD59-A6C34878D82A}">
                    <a16:rowId xmlns:a16="http://schemas.microsoft.com/office/drawing/2014/main" val="10001"/>
                  </a:ext>
                </a:extLst>
              </a:tr>
              <a:tr h="418891">
                <a:tc>
                  <a:txBody>
                    <a:bodyPr/>
                    <a:lstStyle/>
                    <a:p>
                      <a:pPr algn="ctr" rtl="1"/>
                      <a:r>
                        <a:rPr lang="he-IL" sz="1800" dirty="0">
                          <a:solidFill>
                            <a:srgbClr val="00B050"/>
                          </a:solidFill>
                          <a:latin typeface="David" pitchFamily="34" charset="-79"/>
                          <a:cs typeface="David" pitchFamily="34" charset="-79"/>
                        </a:rPr>
                        <a:t>המלצות ספציפיות לעובדים</a:t>
                      </a:r>
                      <a:r>
                        <a:rPr lang="he-IL" sz="1800" baseline="0" dirty="0">
                          <a:solidFill>
                            <a:srgbClr val="00B050"/>
                          </a:solidFill>
                          <a:latin typeface="David" pitchFamily="34" charset="-79"/>
                          <a:cs typeface="David" pitchFamily="34" charset="-79"/>
                        </a:rPr>
                        <a:t> ולסביבת העבודה</a:t>
                      </a:r>
                      <a:endParaRPr lang="he-IL" sz="1800" dirty="0">
                        <a:solidFill>
                          <a:srgbClr val="00B050"/>
                        </a:solidFill>
                        <a:latin typeface="David" pitchFamily="34" charset="-79"/>
                        <a:cs typeface="David" pitchFamily="34" charset="-79"/>
                      </a:endParaRPr>
                    </a:p>
                  </a:txBody>
                  <a:tcPr marT="45717" marB="45717"/>
                </a:tc>
                <a:tc>
                  <a:txBody>
                    <a:bodyPr/>
                    <a:lstStyle/>
                    <a:p>
                      <a:pPr algn="ctr" rtl="1"/>
                      <a:r>
                        <a:rPr lang="he-IL" sz="1800" dirty="0">
                          <a:solidFill>
                            <a:srgbClr val="FF0000"/>
                          </a:solidFill>
                          <a:latin typeface="David" pitchFamily="34" charset="-79"/>
                          <a:cs typeface="David" pitchFamily="34" charset="-79"/>
                        </a:rPr>
                        <a:t>התכנית אינה סיסמה </a:t>
                      </a:r>
                      <a:r>
                        <a:rPr lang="he-IL" sz="1800" dirty="0" err="1">
                          <a:solidFill>
                            <a:srgbClr val="FF0000"/>
                          </a:solidFill>
                          <a:latin typeface="David" pitchFamily="34" charset="-79"/>
                          <a:cs typeface="David" pitchFamily="34" charset="-79"/>
                        </a:rPr>
                        <a:t>קריאייטיבית</a:t>
                      </a:r>
                      <a:endParaRPr lang="he-IL" sz="1800" dirty="0">
                        <a:solidFill>
                          <a:srgbClr val="FF0000"/>
                        </a:solidFill>
                        <a:latin typeface="David" pitchFamily="34" charset="-79"/>
                        <a:cs typeface="David" pitchFamily="34" charset="-79"/>
                      </a:endParaRPr>
                    </a:p>
                  </a:txBody>
                  <a:tcPr marT="45717" marB="45717"/>
                </a:tc>
                <a:extLst>
                  <a:ext uri="{0D108BD9-81ED-4DB2-BD59-A6C34878D82A}">
                    <a16:rowId xmlns:a16="http://schemas.microsoft.com/office/drawing/2014/main" val="10002"/>
                  </a:ext>
                </a:extLst>
              </a:tr>
              <a:tr h="418891">
                <a:tc>
                  <a:txBody>
                    <a:bodyPr/>
                    <a:lstStyle/>
                    <a:p>
                      <a:pPr algn="ctr" rtl="1"/>
                      <a:r>
                        <a:rPr lang="he-IL" sz="1800" dirty="0">
                          <a:solidFill>
                            <a:srgbClr val="00B050"/>
                          </a:solidFill>
                          <a:latin typeface="David" pitchFamily="34" charset="-79"/>
                          <a:cs typeface="David" pitchFamily="34" charset="-79"/>
                        </a:rPr>
                        <a:t>התכנית מקדמת סביבה פעילה ובריאה לטובת אלו שהנושא רלוונטי עבורם</a:t>
                      </a:r>
                    </a:p>
                  </a:txBody>
                  <a:tcPr marT="45717" marB="45717"/>
                </a:tc>
                <a:tc>
                  <a:txBody>
                    <a:bodyPr/>
                    <a:lstStyle/>
                    <a:p>
                      <a:pPr algn="ctr" rtl="1"/>
                      <a:r>
                        <a:rPr lang="he-IL" sz="1800" dirty="0">
                          <a:solidFill>
                            <a:srgbClr val="FF0000"/>
                          </a:solidFill>
                          <a:latin typeface="David" pitchFamily="34" charset="-79"/>
                          <a:cs typeface="David" pitchFamily="34" charset="-79"/>
                        </a:rPr>
                        <a:t>התכנית אינה קמפיין תדמית לארגון</a:t>
                      </a:r>
                    </a:p>
                  </a:txBody>
                  <a:tcPr marT="45717" marB="45717"/>
                </a:tc>
                <a:extLst>
                  <a:ext uri="{0D108BD9-81ED-4DB2-BD59-A6C34878D82A}">
                    <a16:rowId xmlns:a16="http://schemas.microsoft.com/office/drawing/2014/main" val="10003"/>
                  </a:ext>
                </a:extLst>
              </a:tr>
              <a:tr h="418891">
                <a:tc>
                  <a:txBody>
                    <a:bodyPr/>
                    <a:lstStyle/>
                    <a:p>
                      <a:pPr algn="ctr" rtl="1"/>
                      <a:r>
                        <a:rPr lang="he-IL" sz="1800" dirty="0">
                          <a:solidFill>
                            <a:srgbClr val="00B050"/>
                          </a:solidFill>
                          <a:latin typeface="David" pitchFamily="34" charset="-79"/>
                          <a:cs typeface="David" pitchFamily="34" charset="-79"/>
                        </a:rPr>
                        <a:t>מיפוי יעיל של האסטרטגיות והכלים שעומדים לרשותכם, לרבות ערוצי</a:t>
                      </a:r>
                      <a:r>
                        <a:rPr lang="he-IL" sz="1800" baseline="0" dirty="0">
                          <a:solidFill>
                            <a:srgbClr val="00B050"/>
                          </a:solidFill>
                          <a:latin typeface="David" pitchFamily="34" charset="-79"/>
                          <a:cs typeface="David" pitchFamily="34" charset="-79"/>
                        </a:rPr>
                        <a:t> תקשורת</a:t>
                      </a:r>
                      <a:endParaRPr lang="he-IL" sz="1800" dirty="0">
                        <a:solidFill>
                          <a:srgbClr val="00B050"/>
                        </a:solidFill>
                        <a:latin typeface="David" pitchFamily="34" charset="-79"/>
                        <a:cs typeface="David" pitchFamily="34" charset="-79"/>
                      </a:endParaRPr>
                    </a:p>
                  </a:txBody>
                  <a:tcPr marT="45717" marB="45717"/>
                </a:tc>
                <a:tc>
                  <a:txBody>
                    <a:bodyPr/>
                    <a:lstStyle/>
                    <a:p>
                      <a:pPr algn="ctr" rtl="1"/>
                      <a:r>
                        <a:rPr lang="he-IL" sz="1800" dirty="0">
                          <a:solidFill>
                            <a:srgbClr val="FF0000"/>
                          </a:solidFill>
                          <a:latin typeface="David" pitchFamily="34" charset="-79"/>
                          <a:cs typeface="David" pitchFamily="34" charset="-79"/>
                        </a:rPr>
                        <a:t>אל תפעיל את התכנית בחלל ריק</a:t>
                      </a:r>
                    </a:p>
                  </a:txBody>
                  <a:tcPr marT="45717" marB="45717"/>
                </a:tc>
                <a:extLst>
                  <a:ext uri="{0D108BD9-81ED-4DB2-BD59-A6C34878D82A}">
                    <a16:rowId xmlns:a16="http://schemas.microsoft.com/office/drawing/2014/main" val="10004"/>
                  </a:ext>
                </a:extLst>
              </a:tr>
              <a:tr h="418891">
                <a:tc>
                  <a:txBody>
                    <a:bodyPr/>
                    <a:lstStyle/>
                    <a:p>
                      <a:pPr algn="ctr" rtl="1"/>
                      <a:r>
                        <a:rPr lang="he-IL" sz="1800" dirty="0">
                          <a:solidFill>
                            <a:srgbClr val="00B050"/>
                          </a:solidFill>
                          <a:latin typeface="David" pitchFamily="34" charset="-79"/>
                          <a:cs typeface="David" pitchFamily="34" charset="-79"/>
                        </a:rPr>
                        <a:t>חשוב לעבוד באופן אינטגרטיבי ולפי שלבים מוגדרים</a:t>
                      </a:r>
                    </a:p>
                  </a:txBody>
                  <a:tcPr marT="45717" marB="45717"/>
                </a:tc>
                <a:tc>
                  <a:txBody>
                    <a:bodyPr/>
                    <a:lstStyle/>
                    <a:p>
                      <a:pPr algn="ctr" rtl="1"/>
                      <a:r>
                        <a:rPr lang="he-IL" sz="1800" dirty="0">
                          <a:solidFill>
                            <a:srgbClr val="FF0000"/>
                          </a:solidFill>
                          <a:latin typeface="David" pitchFamily="34" charset="-79"/>
                          <a:cs typeface="David" pitchFamily="34" charset="-79"/>
                        </a:rPr>
                        <a:t>לא מדובר במהלך מהיר ומידי</a:t>
                      </a:r>
                    </a:p>
                  </a:txBody>
                  <a:tcPr marT="45717" marB="45717"/>
                </a:tc>
                <a:extLst>
                  <a:ext uri="{0D108BD9-81ED-4DB2-BD59-A6C34878D82A}">
                    <a16:rowId xmlns:a16="http://schemas.microsoft.com/office/drawing/2014/main" val="10005"/>
                  </a:ext>
                </a:extLst>
              </a:tr>
            </a:tbl>
          </a:graphicData>
        </a:graphic>
      </p:graphicFrame>
      <p:pic>
        <p:nvPicPr>
          <p:cNvPr id="13"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373216"/>
            <a:ext cx="914400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28014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3</a:t>
            </a:fld>
            <a:endParaRPr lang="he-IL" dirty="0"/>
          </a:p>
        </p:txBody>
      </p:sp>
      <p:sp>
        <p:nvSpPr>
          <p:cNvPr id="9" name="מלבן מעוגל 8"/>
          <p:cNvSpPr/>
          <p:nvPr/>
        </p:nvSpPr>
        <p:spPr>
          <a:xfrm>
            <a:off x="395536" y="404664"/>
            <a:ext cx="8352928"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extBox 5"/>
          <p:cNvSpPr txBox="1"/>
          <p:nvPr/>
        </p:nvSpPr>
        <p:spPr>
          <a:xfrm>
            <a:off x="971600" y="444053"/>
            <a:ext cx="7704856" cy="461665"/>
          </a:xfrm>
          <a:prstGeom prst="rect">
            <a:avLst/>
          </a:prstGeom>
          <a:noFill/>
          <a:ln>
            <a:noFill/>
          </a:ln>
        </p:spPr>
        <p:txBody>
          <a:bodyPr wrap="square" rtlCol="1">
            <a:spAutoFit/>
          </a:bodyPr>
          <a:lstStyle/>
          <a:p>
            <a:r>
              <a:rPr lang="he-IL" sz="2400" dirty="0">
                <a:solidFill>
                  <a:schemeClr val="bg1"/>
                </a:solidFill>
              </a:rPr>
              <a:t>דגשים ועקרונות מנחים</a:t>
            </a:r>
          </a:p>
        </p:txBody>
      </p:sp>
      <p:grpSp>
        <p:nvGrpSpPr>
          <p:cNvPr id="4" name="Group 3"/>
          <p:cNvGrpSpPr/>
          <p:nvPr/>
        </p:nvGrpSpPr>
        <p:grpSpPr>
          <a:xfrm>
            <a:off x="395536" y="1124744"/>
            <a:ext cx="8352928" cy="4032448"/>
            <a:chOff x="395536" y="1278057"/>
            <a:chExt cx="8352928" cy="4032448"/>
          </a:xfrm>
        </p:grpSpPr>
        <p:sp>
          <p:nvSpPr>
            <p:cNvPr id="8" name="מלבן מעוגל 7"/>
            <p:cNvSpPr/>
            <p:nvPr/>
          </p:nvSpPr>
          <p:spPr>
            <a:xfrm>
              <a:off x="395536" y="1278057"/>
              <a:ext cx="8352928" cy="4032448"/>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p>
          </p:txBody>
        </p:sp>
        <p:sp>
          <p:nvSpPr>
            <p:cNvPr id="7" name="TextBox 6"/>
            <p:cNvSpPr txBox="1"/>
            <p:nvPr/>
          </p:nvSpPr>
          <p:spPr>
            <a:xfrm>
              <a:off x="611560" y="1412776"/>
              <a:ext cx="7992888" cy="3462486"/>
            </a:xfrm>
            <a:prstGeom prst="rect">
              <a:avLst/>
            </a:prstGeom>
            <a:noFill/>
          </p:spPr>
          <p:txBody>
            <a:bodyPr wrap="square" rtlCol="1">
              <a:spAutoFit/>
            </a:bodyPr>
            <a:lstStyle/>
            <a:p>
              <a:pPr>
                <a:lnSpc>
                  <a:spcPct val="135000"/>
                </a:lnSpc>
                <a:spcBef>
                  <a:spcPts val="600"/>
                </a:spcBef>
                <a:spcAft>
                  <a:spcPts val="600"/>
                </a:spcAft>
              </a:pPr>
              <a:r>
                <a:rPr lang="he-IL" sz="2000" dirty="0">
                  <a:solidFill>
                    <a:schemeClr val="tx2"/>
                  </a:solidFill>
                </a:rPr>
                <a:t>התכנית משלבת את התחומים שהארגון </a:t>
              </a:r>
              <a:r>
                <a:rPr lang="he-IL" sz="2000" dirty="0">
                  <a:solidFill>
                    <a:srgbClr val="FF0000"/>
                  </a:solidFill>
                </a:rPr>
                <a:t>יכול ורוצה</a:t>
              </a:r>
              <a:r>
                <a:rPr lang="he-IL" sz="2000" dirty="0">
                  <a:solidFill>
                    <a:schemeClr val="tx2"/>
                  </a:solidFill>
                </a:rPr>
                <a:t> לפעול בהם.</a:t>
              </a:r>
              <a:endParaRPr lang="he-IL" sz="2000" dirty="0">
                <a:solidFill>
                  <a:srgbClr val="29256A"/>
                </a:solidFill>
              </a:endParaRPr>
            </a:p>
            <a:p>
              <a:pPr>
                <a:lnSpc>
                  <a:spcPct val="135000"/>
                </a:lnSpc>
                <a:spcBef>
                  <a:spcPts val="600"/>
                </a:spcBef>
                <a:spcAft>
                  <a:spcPts val="600"/>
                </a:spcAft>
              </a:pPr>
              <a:r>
                <a:rPr lang="he-IL" sz="2000" dirty="0">
                  <a:solidFill>
                    <a:srgbClr val="29256A"/>
                  </a:solidFill>
                </a:rPr>
                <a:t>בחרו </a:t>
              </a:r>
              <a:r>
                <a:rPr lang="he-IL" sz="2000" dirty="0">
                  <a:solidFill>
                    <a:srgbClr val="FF0000"/>
                  </a:solidFill>
                </a:rPr>
                <a:t>צעד או שניים קטנים שניתן להצליח בהם</a:t>
              </a:r>
              <a:r>
                <a:rPr lang="he-IL" sz="2000" dirty="0">
                  <a:solidFill>
                    <a:srgbClr val="29256A"/>
                  </a:solidFill>
                </a:rPr>
                <a:t> ויעודדו את העובדים.</a:t>
              </a:r>
            </a:p>
            <a:p>
              <a:pPr>
                <a:lnSpc>
                  <a:spcPct val="135000"/>
                </a:lnSpc>
                <a:spcBef>
                  <a:spcPts val="600"/>
                </a:spcBef>
                <a:spcAft>
                  <a:spcPts val="600"/>
                </a:spcAft>
              </a:pPr>
              <a:r>
                <a:rPr lang="he-IL" sz="2000" dirty="0">
                  <a:solidFill>
                    <a:srgbClr val="29256A"/>
                  </a:solidFill>
                </a:rPr>
                <a:t>אתם יוצאים </a:t>
              </a:r>
              <a:r>
                <a:rPr lang="he-IL" sz="2000" dirty="0" err="1">
                  <a:solidFill>
                    <a:srgbClr val="29256A"/>
                  </a:solidFill>
                </a:rPr>
                <a:t>למס"ע</a:t>
              </a:r>
              <a:r>
                <a:rPr lang="he-IL" sz="2000" dirty="0">
                  <a:solidFill>
                    <a:srgbClr val="29256A"/>
                  </a:solidFill>
                </a:rPr>
                <a:t>:</a:t>
              </a:r>
              <a:r>
                <a:rPr lang="en-US" sz="2000" dirty="0">
                  <a:solidFill>
                    <a:srgbClr val="29256A"/>
                  </a:solidFill>
                </a:rPr>
                <a:t> </a:t>
              </a:r>
              <a:r>
                <a:rPr lang="he-IL" sz="2000" b="1" dirty="0">
                  <a:solidFill>
                    <a:srgbClr val="29256A"/>
                  </a:solidFill>
                </a:rPr>
                <a:t>מ</a:t>
              </a:r>
              <a:r>
                <a:rPr lang="he-IL" sz="2000" dirty="0">
                  <a:solidFill>
                    <a:srgbClr val="29256A"/>
                  </a:solidFill>
                </a:rPr>
                <a:t>דיניות ארגונית (אילו נהלים / החלטות תוכלו לרתום למהלך?), </a:t>
              </a:r>
              <a:r>
                <a:rPr lang="he-IL" sz="2000" b="1" dirty="0">
                  <a:solidFill>
                    <a:srgbClr val="29256A"/>
                  </a:solidFill>
                </a:rPr>
                <a:t>ס</a:t>
              </a:r>
              <a:r>
                <a:rPr lang="he-IL" sz="2000" dirty="0">
                  <a:solidFill>
                    <a:srgbClr val="29256A"/>
                  </a:solidFill>
                </a:rPr>
                <a:t>ביבת עבודה (מה ניתן לשנות בסביבה שבה עובדים?) ו</a:t>
              </a:r>
              <a:r>
                <a:rPr lang="he-IL" sz="2000" b="1" dirty="0">
                  <a:solidFill>
                    <a:srgbClr val="29256A"/>
                  </a:solidFill>
                </a:rPr>
                <a:t>ע</a:t>
              </a:r>
              <a:r>
                <a:rPr lang="he-IL" sz="2000" dirty="0">
                  <a:solidFill>
                    <a:srgbClr val="29256A"/>
                  </a:solidFill>
                </a:rPr>
                <a:t>ובדים (איך ניתן לעזור להון האנושי של הארגון ברמה הפרטנית?).</a:t>
              </a:r>
            </a:p>
            <a:p>
              <a:pPr>
                <a:lnSpc>
                  <a:spcPct val="135000"/>
                </a:lnSpc>
                <a:spcBef>
                  <a:spcPts val="600"/>
                </a:spcBef>
                <a:spcAft>
                  <a:spcPts val="600"/>
                </a:spcAft>
              </a:pPr>
              <a:r>
                <a:rPr lang="he-IL" sz="2000" dirty="0">
                  <a:solidFill>
                    <a:srgbClr val="29256A"/>
                  </a:solidFill>
                </a:rPr>
                <a:t>היעדים והתכנים נקבעים </a:t>
              </a:r>
              <a:r>
                <a:rPr lang="he-IL" sz="2000" dirty="0">
                  <a:solidFill>
                    <a:srgbClr val="FF0000"/>
                  </a:solidFill>
                </a:rPr>
                <a:t>בשיתוף פעולה מלא עם העובדים ומופצים באמצעותם</a:t>
              </a:r>
              <a:r>
                <a:rPr lang="he-IL" sz="2000" dirty="0">
                  <a:solidFill>
                    <a:srgbClr val="29256A"/>
                  </a:solidFill>
                </a:rPr>
                <a:t> – תהליך שמתחיל מלמטה למעלה.</a:t>
              </a:r>
            </a:p>
          </p:txBody>
        </p:sp>
        <p:cxnSp>
          <p:nvCxnSpPr>
            <p:cNvPr id="3" name="Straight Connector 2"/>
            <p:cNvCxnSpPr/>
            <p:nvPr/>
          </p:nvCxnSpPr>
          <p:spPr>
            <a:xfrm>
              <a:off x="611560" y="1928664"/>
              <a:ext cx="7884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1560" y="3870345"/>
              <a:ext cx="78843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611560" y="2348880"/>
            <a:ext cx="788431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228263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4</a:t>
            </a:fld>
            <a:endParaRPr lang="he-IL" dirty="0"/>
          </a:p>
        </p:txBody>
      </p:sp>
      <p:grpSp>
        <p:nvGrpSpPr>
          <p:cNvPr id="3" name="Group 2"/>
          <p:cNvGrpSpPr/>
          <p:nvPr/>
        </p:nvGrpSpPr>
        <p:grpSpPr>
          <a:xfrm>
            <a:off x="73771" y="404664"/>
            <a:ext cx="9034733" cy="629839"/>
            <a:chOff x="2483768" y="404664"/>
            <a:chExt cx="6264696" cy="550522"/>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44053"/>
              <a:ext cx="6264696" cy="511133"/>
            </a:xfrm>
            <a:prstGeom prst="rect">
              <a:avLst/>
            </a:prstGeom>
            <a:noFill/>
            <a:ln>
              <a:noFill/>
            </a:ln>
          </p:spPr>
          <p:txBody>
            <a:bodyPr wrap="square" rtlCol="1">
              <a:spAutoFit/>
            </a:bodyPr>
            <a:lstStyle/>
            <a:p>
              <a:r>
                <a:rPr lang="he-IL" sz="3200" b="1" dirty="0">
                  <a:solidFill>
                    <a:schemeClr val="bg1"/>
                  </a:solidFill>
                </a:rPr>
                <a:t>איך עושים את זה?</a:t>
              </a:r>
              <a:r>
                <a:rPr lang="en-US" sz="3200" b="1" dirty="0">
                  <a:solidFill>
                    <a:schemeClr val="bg1"/>
                  </a:solidFill>
                </a:rPr>
                <a:t> </a:t>
              </a:r>
              <a:r>
                <a:rPr lang="he-IL" sz="3200" b="1" dirty="0">
                  <a:solidFill>
                    <a:schemeClr val="bg1"/>
                  </a:solidFill>
                </a:rPr>
                <a:t>הצעה לשמונה שלבים אפשריים</a:t>
              </a:r>
            </a:p>
          </p:txBody>
        </p:sp>
      </p:grpSp>
      <p:sp>
        <p:nvSpPr>
          <p:cNvPr id="2" name="Rounded Rectangle 1"/>
          <p:cNvSpPr/>
          <p:nvPr/>
        </p:nvSpPr>
        <p:spPr>
          <a:xfrm>
            <a:off x="4355976" y="1124744"/>
            <a:ext cx="4435536" cy="112060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1. יעדים כלליים</a:t>
            </a:r>
          </a:p>
          <a:p>
            <a:pPr algn="ctr"/>
            <a:r>
              <a:rPr lang="he-IL" sz="2000" dirty="0">
                <a:solidFill>
                  <a:srgbClr val="29256A"/>
                </a:solidFill>
              </a:rPr>
              <a:t>מה אנחנו רוצים לקדם?</a:t>
            </a:r>
            <a:r>
              <a:rPr lang="en-US" sz="2000" dirty="0">
                <a:solidFill>
                  <a:srgbClr val="29256A"/>
                </a:solidFill>
              </a:rPr>
              <a:t> </a:t>
            </a:r>
            <a:r>
              <a:rPr lang="he-IL" sz="2000" dirty="0">
                <a:solidFill>
                  <a:srgbClr val="29256A"/>
                </a:solidFill>
              </a:rPr>
              <a:t>מה חשוב לעובדים?</a:t>
            </a:r>
            <a:endParaRPr lang="he-IL" dirty="0">
              <a:solidFill>
                <a:srgbClr val="29256A"/>
              </a:solidFill>
            </a:endParaRPr>
          </a:p>
        </p:txBody>
      </p:sp>
      <p:sp>
        <p:nvSpPr>
          <p:cNvPr id="21" name="Rounded Rectangle 20"/>
          <p:cNvSpPr/>
          <p:nvPr/>
        </p:nvSpPr>
        <p:spPr>
          <a:xfrm>
            <a:off x="1" y="2348880"/>
            <a:ext cx="4320480" cy="111781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6. בחירת גישות ושיטות</a:t>
            </a:r>
          </a:p>
          <a:p>
            <a:pPr algn="ctr"/>
            <a:r>
              <a:rPr lang="he-IL" sz="2000" dirty="0">
                <a:solidFill>
                  <a:srgbClr val="29256A"/>
                </a:solidFill>
              </a:rPr>
              <a:t>באילו ערוצי תקשורת נפנה לעובדים? מה נעשה בפועל?</a:t>
            </a:r>
            <a:endParaRPr lang="he-IL" sz="1400" dirty="0">
              <a:solidFill>
                <a:srgbClr val="29256A"/>
              </a:solidFill>
            </a:endParaRPr>
          </a:p>
        </p:txBody>
      </p:sp>
      <p:sp>
        <p:nvSpPr>
          <p:cNvPr id="26" name="Rounded Rectangle 25"/>
          <p:cNvSpPr/>
          <p:nvPr/>
        </p:nvSpPr>
        <p:spPr>
          <a:xfrm>
            <a:off x="4427984" y="2348880"/>
            <a:ext cx="4363528" cy="1117812"/>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2. זיהוי תחרות ושותפים</a:t>
            </a:r>
          </a:p>
          <a:p>
            <a:pPr algn="ctr"/>
            <a:r>
              <a:rPr lang="he-IL" sz="2000" dirty="0">
                <a:solidFill>
                  <a:schemeClr val="bg1"/>
                </a:solidFill>
              </a:rPr>
              <a:t>מי יכול לסייע לנו ובמה? מה יכול להתחרות עם הניסיון לשינוי?</a:t>
            </a:r>
          </a:p>
          <a:p>
            <a:pPr algn="ctr"/>
            <a:endParaRPr lang="he-IL" sz="1200"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73772" y="1133509"/>
            <a:ext cx="4138188" cy="111184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5. יעדים ממוקדים</a:t>
            </a:r>
          </a:p>
          <a:p>
            <a:pPr algn="ctr"/>
            <a:r>
              <a:rPr lang="he-IL" sz="2000" dirty="0">
                <a:solidFill>
                  <a:schemeClr val="bg1"/>
                </a:solidFill>
              </a:rPr>
              <a:t>מה ניתן לשנות בקלות ומה דורש מאמץ רב? מה נרצה לשנות בכל נושא?</a:t>
            </a:r>
            <a:endParaRPr lang="he-IL" sz="1050" dirty="0">
              <a:solidFill>
                <a:schemeClr val="bg1"/>
              </a:solidFill>
            </a:endParaRPr>
          </a:p>
        </p:txBody>
      </p:sp>
      <p:sp>
        <p:nvSpPr>
          <p:cNvPr id="14" name="Rounded Rectangle 13"/>
          <p:cNvSpPr/>
          <p:nvPr/>
        </p:nvSpPr>
        <p:spPr>
          <a:xfrm>
            <a:off x="4413504" y="3573016"/>
            <a:ext cx="4320480" cy="9158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3. סגמנטציה</a:t>
            </a:r>
          </a:p>
          <a:p>
            <a:pPr algn="ctr"/>
            <a:r>
              <a:rPr lang="he-IL" sz="2000" dirty="0">
                <a:solidFill>
                  <a:srgbClr val="29256A"/>
                </a:solidFill>
              </a:rPr>
              <a:t>אילו תתי אוכלוסיות קיימות בארגון?</a:t>
            </a:r>
            <a:endParaRPr lang="he-IL" dirty="0">
              <a:solidFill>
                <a:srgbClr val="29256A"/>
              </a:solidFill>
            </a:endParaRPr>
          </a:p>
        </p:txBody>
      </p:sp>
      <p:sp>
        <p:nvSpPr>
          <p:cNvPr id="18" name="Rounded Rectangle 17"/>
          <p:cNvSpPr/>
          <p:nvPr/>
        </p:nvSpPr>
        <p:spPr>
          <a:xfrm>
            <a:off x="73771" y="3578889"/>
            <a:ext cx="4244155" cy="909943"/>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7. הרצת התכנית</a:t>
            </a:r>
          </a:p>
          <a:p>
            <a:pPr algn="ctr"/>
            <a:r>
              <a:rPr lang="he-IL" sz="2000" dirty="0">
                <a:solidFill>
                  <a:schemeClr val="bg1"/>
                </a:solidFill>
              </a:rPr>
              <a:t>צעד אחר צעד</a:t>
            </a:r>
            <a:endParaRPr lang="he-IL" dirty="0">
              <a:solidFill>
                <a:schemeClr val="bg1"/>
              </a:solidFill>
            </a:endParaRPr>
          </a:p>
        </p:txBody>
      </p:sp>
      <p:sp>
        <p:nvSpPr>
          <p:cNvPr id="19" name="Rounded Rectangle 18"/>
          <p:cNvSpPr/>
          <p:nvPr/>
        </p:nvSpPr>
        <p:spPr>
          <a:xfrm>
            <a:off x="4384936" y="4653136"/>
            <a:ext cx="4363528" cy="1336560"/>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4. מה חשוב?</a:t>
            </a:r>
          </a:p>
          <a:p>
            <a:pPr algn="ctr"/>
            <a:r>
              <a:rPr lang="he-IL" sz="2000" dirty="0">
                <a:solidFill>
                  <a:schemeClr val="bg1"/>
                </a:solidFill>
              </a:rPr>
              <a:t>מה הצרכים של אוכלוסיות היעד? מה חשוב להם? מה יכול למנוע את השינוי? מה יעזור לו?</a:t>
            </a:r>
            <a:endParaRPr lang="he-IL" sz="1050" dirty="0">
              <a:solidFill>
                <a:schemeClr val="bg1"/>
              </a:solidFill>
            </a:endParaRPr>
          </a:p>
        </p:txBody>
      </p:sp>
      <p:sp>
        <p:nvSpPr>
          <p:cNvPr id="20" name="Rounded Rectangle 19"/>
          <p:cNvSpPr/>
          <p:nvPr/>
        </p:nvSpPr>
        <p:spPr>
          <a:xfrm>
            <a:off x="35496" y="4653136"/>
            <a:ext cx="4320480" cy="9158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8. הערכה והפקת לקחים</a:t>
            </a:r>
          </a:p>
          <a:p>
            <a:pPr algn="ctr"/>
            <a:r>
              <a:rPr lang="he-IL" sz="2000" dirty="0">
                <a:solidFill>
                  <a:srgbClr val="29256A"/>
                </a:solidFill>
              </a:rPr>
              <a:t>מה ניתן לחזק, לשנות או לתקן?</a:t>
            </a:r>
            <a:endParaRPr lang="he-IL" sz="1400" dirty="0">
              <a:solidFill>
                <a:srgbClr val="29256A"/>
              </a:solidFill>
            </a:endParaRPr>
          </a:p>
        </p:txBody>
      </p:sp>
      <p:sp>
        <p:nvSpPr>
          <p:cNvPr id="22" name="Rectangle 2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197614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5</a:t>
            </a:fld>
            <a:endParaRPr lang="he-IL" dirty="0"/>
          </a:p>
        </p:txBody>
      </p:sp>
      <p:grpSp>
        <p:nvGrpSpPr>
          <p:cNvPr id="3" name="Group 2"/>
          <p:cNvGrpSpPr/>
          <p:nvPr/>
        </p:nvGrpSpPr>
        <p:grpSpPr>
          <a:xfrm>
            <a:off x="2555776" y="404664"/>
            <a:ext cx="6264696" cy="540443"/>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55776" y="444053"/>
              <a:ext cx="6120680" cy="461665"/>
            </a:xfrm>
            <a:prstGeom prst="rect">
              <a:avLst/>
            </a:prstGeom>
            <a:noFill/>
            <a:ln>
              <a:noFill/>
            </a:ln>
          </p:spPr>
          <p:txBody>
            <a:bodyPr wrap="square" rtlCol="1">
              <a:spAutoFit/>
            </a:bodyPr>
            <a:lstStyle/>
            <a:p>
              <a:r>
                <a:rPr lang="he-IL" sz="2400" dirty="0">
                  <a:solidFill>
                    <a:schemeClr val="bg1"/>
                  </a:solidFill>
                </a:rPr>
                <a:t>מה יכולה להיות התחרות ואיך מתמודדים </a:t>
              </a:r>
              <a:r>
                <a:rPr lang="he-IL" sz="2400" dirty="0" err="1">
                  <a:solidFill>
                    <a:schemeClr val="bg1"/>
                  </a:solidFill>
                </a:rPr>
                <a:t>איתה</a:t>
              </a:r>
              <a:r>
                <a:rPr lang="he-IL" sz="2400" dirty="0">
                  <a:solidFill>
                    <a:schemeClr val="bg1"/>
                  </a:solidFill>
                </a:rPr>
                <a:t>?</a:t>
              </a:r>
            </a:p>
          </p:txBody>
        </p:sp>
      </p:grpSp>
      <p:sp>
        <p:nvSpPr>
          <p:cNvPr id="2" name="Rounded Rectangle 1"/>
          <p:cNvSpPr/>
          <p:nvPr/>
        </p:nvSpPr>
        <p:spPr>
          <a:xfrm>
            <a:off x="2915816" y="1052736"/>
            <a:ext cx="5688632" cy="1869763"/>
          </a:xfrm>
          <a:prstGeom prst="roundRect">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29256A"/>
                </a:solidFill>
              </a:rPr>
              <a:t>מקום העבודה הוא משרדי וכרוך בעבודה רצופה בישיבה מול מחשב? </a:t>
            </a:r>
            <a:r>
              <a:rPr lang="he-IL" sz="2400" b="1" dirty="0">
                <a:solidFill>
                  <a:srgbClr val="29256A"/>
                </a:solidFill>
              </a:rPr>
              <a:t>הנה רעיון</a:t>
            </a:r>
            <a:r>
              <a:rPr lang="he-IL" sz="2400" dirty="0">
                <a:solidFill>
                  <a:srgbClr val="29256A"/>
                </a:solidFill>
              </a:rPr>
              <a:t>: במוסד פיננסי גדול בצפון הארץ החליטו להתמודד עם זה באמצעות חמש דקות של שחרור ומתיחות בכל סופה של ישיבת בוקר.</a:t>
            </a:r>
          </a:p>
        </p:txBody>
      </p:sp>
      <p:sp>
        <p:nvSpPr>
          <p:cNvPr id="25" name="Rounded Rectangle 24"/>
          <p:cNvSpPr/>
          <p:nvPr/>
        </p:nvSpPr>
        <p:spPr>
          <a:xfrm>
            <a:off x="3060531" y="3009958"/>
            <a:ext cx="5472608" cy="2986481"/>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bg1"/>
              </a:solidFill>
            </a:endParaRPr>
          </a:p>
        </p:txBody>
      </p:sp>
      <p:sp>
        <p:nvSpPr>
          <p:cNvPr id="4" name="Rectangle 3"/>
          <p:cNvSpPr/>
          <p:nvPr/>
        </p:nvSpPr>
        <p:spPr>
          <a:xfrm>
            <a:off x="3060530" y="3102814"/>
            <a:ext cx="5328592" cy="2800767"/>
          </a:xfrm>
          <a:prstGeom prst="rect">
            <a:avLst/>
          </a:prstGeom>
        </p:spPr>
        <p:txBody>
          <a:bodyPr wrap="square">
            <a:spAutoFit/>
          </a:bodyPr>
          <a:lstStyle/>
          <a:p>
            <a:r>
              <a:rPr lang="he-IL" sz="2200" dirty="0">
                <a:solidFill>
                  <a:srgbClr val="29256A"/>
                </a:solidFill>
              </a:rPr>
              <a:t>שתייה ממותקת, שוקולדים וחטיפים קורצים לכם?</a:t>
            </a:r>
            <a:r>
              <a:rPr lang="en-US" sz="2200" dirty="0">
                <a:solidFill>
                  <a:srgbClr val="29256A"/>
                </a:solidFill>
              </a:rPr>
              <a:t> </a:t>
            </a:r>
            <a:r>
              <a:rPr lang="he-IL" sz="2200" b="1" dirty="0">
                <a:solidFill>
                  <a:srgbClr val="29256A"/>
                </a:solidFill>
              </a:rPr>
              <a:t>הנה רעיון</a:t>
            </a:r>
            <a:r>
              <a:rPr lang="he-IL" sz="2200" dirty="0">
                <a:solidFill>
                  <a:srgbClr val="29256A"/>
                </a:solidFill>
              </a:rPr>
              <a:t>: בחברה גדולה בתחום המזון במרכז הארץ החליטו העובדים, במשותף, להוציא מזון לא בריא ממכונות הממכר ומהמטבחון המשותף ולהכניס במקומו אלטרנטיבות בריאות יותר, באותה עלות בדיוק. בחברה מדווחים שהאלטרנטיבות נחטפות בדיוק כמו המזון הלא בריא.</a:t>
            </a:r>
          </a:p>
        </p:txBody>
      </p:sp>
      <p:grpSp>
        <p:nvGrpSpPr>
          <p:cNvPr id="14" name="Group 13"/>
          <p:cNvGrpSpPr/>
          <p:nvPr/>
        </p:nvGrpSpPr>
        <p:grpSpPr>
          <a:xfrm>
            <a:off x="827584" y="1052736"/>
            <a:ext cx="1152128" cy="540443"/>
            <a:chOff x="2483768" y="404664"/>
            <a:chExt cx="6264696" cy="540443"/>
          </a:xfrm>
        </p:grpSpPr>
        <p:sp>
          <p:nvSpPr>
            <p:cNvPr id="18"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TextBox 18"/>
            <p:cNvSpPr txBox="1"/>
            <p:nvPr/>
          </p:nvSpPr>
          <p:spPr>
            <a:xfrm>
              <a:off x="2555776" y="444053"/>
              <a:ext cx="6120680" cy="461665"/>
            </a:xfrm>
            <a:prstGeom prst="rect">
              <a:avLst/>
            </a:prstGeom>
            <a:noFill/>
            <a:ln>
              <a:noFill/>
            </a:ln>
          </p:spPr>
          <p:txBody>
            <a:bodyPr wrap="square" rtlCol="1">
              <a:spAutoFit/>
            </a:bodyPr>
            <a:lstStyle/>
            <a:p>
              <a:r>
                <a:rPr lang="he-IL" sz="2400" dirty="0">
                  <a:solidFill>
                    <a:schemeClr val="bg1"/>
                  </a:solidFill>
                </a:rPr>
                <a:t>שותפים</a:t>
              </a:r>
            </a:p>
          </p:txBody>
        </p:sp>
      </p:grpSp>
      <p:sp>
        <p:nvSpPr>
          <p:cNvPr id="20" name="Rounded Rectangle 19"/>
          <p:cNvSpPr/>
          <p:nvPr/>
        </p:nvSpPr>
        <p:spPr>
          <a:xfrm>
            <a:off x="179512" y="1700808"/>
            <a:ext cx="2376264" cy="3820192"/>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dirty="0"/>
              <a:t>שותפים לארגון ולעובדים יכולים להיות, למשל, הקפיטריה שמספקת מזון, מפעילי מכונות המשקאות, מכון כושר בסמיכות למקום העבודה, קופות החולים ועוד.</a:t>
            </a:r>
          </a:p>
        </p:txBody>
      </p:sp>
      <p:sp>
        <p:nvSpPr>
          <p:cNvPr id="21" name="Rectangle 20"/>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255614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6</a:t>
            </a:fld>
            <a:endParaRPr lang="he-IL" dirty="0"/>
          </a:p>
        </p:txBody>
      </p:sp>
      <p:grpSp>
        <p:nvGrpSpPr>
          <p:cNvPr id="3" name="Group 2"/>
          <p:cNvGrpSpPr/>
          <p:nvPr/>
        </p:nvGrpSpPr>
        <p:grpSpPr>
          <a:xfrm>
            <a:off x="107504" y="404664"/>
            <a:ext cx="8712968" cy="540443"/>
            <a:chOff x="35496" y="404664"/>
            <a:chExt cx="8712968" cy="540443"/>
          </a:xfrm>
        </p:grpSpPr>
        <p:sp>
          <p:nvSpPr>
            <p:cNvPr id="15" name="מלבן מעוגל 14"/>
            <p:cNvSpPr/>
            <p:nvPr/>
          </p:nvSpPr>
          <p:spPr>
            <a:xfrm>
              <a:off x="35496" y="404664"/>
              <a:ext cx="8712968"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1520" y="444053"/>
              <a:ext cx="8424936" cy="461665"/>
            </a:xfrm>
            <a:prstGeom prst="rect">
              <a:avLst/>
            </a:prstGeom>
            <a:noFill/>
            <a:ln>
              <a:noFill/>
            </a:ln>
          </p:spPr>
          <p:txBody>
            <a:bodyPr wrap="square" rtlCol="1">
              <a:spAutoFit/>
            </a:bodyPr>
            <a:lstStyle/>
            <a:p>
              <a:r>
                <a:rPr lang="he-IL" sz="2400" dirty="0">
                  <a:solidFill>
                    <a:schemeClr val="bg1"/>
                  </a:solidFill>
                </a:rPr>
                <a:t>זיהוי אוכלוסיות היעד וסגמנטציה (תתי-אוכלוסיות)</a:t>
              </a:r>
            </a:p>
          </p:txBody>
        </p:sp>
      </p:grpSp>
      <p:sp>
        <p:nvSpPr>
          <p:cNvPr id="2" name="Rounded Rectangle 1"/>
          <p:cNvSpPr/>
          <p:nvPr/>
        </p:nvSpPr>
        <p:spPr>
          <a:xfrm>
            <a:off x="2771800" y="1124744"/>
            <a:ext cx="5688632" cy="4875750"/>
          </a:xfrm>
          <a:prstGeom prst="roundRect">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spcBef>
                <a:spcPct val="20000"/>
              </a:spcBef>
              <a:buFont typeface="Arial" pitchFamily="34" charset="0"/>
              <a:buChar char="•"/>
            </a:pPr>
            <a:r>
              <a:rPr lang="he-IL" sz="2400" dirty="0">
                <a:solidFill>
                  <a:srgbClr val="CC00CC"/>
                </a:solidFill>
              </a:rPr>
              <a:t>למי התכנית מיועדת?</a:t>
            </a:r>
            <a:r>
              <a:rPr lang="en-US" sz="2400" dirty="0">
                <a:solidFill>
                  <a:srgbClr val="CC00CC"/>
                </a:solidFill>
              </a:rPr>
              <a:t> </a:t>
            </a:r>
          </a:p>
          <a:p>
            <a:pPr marL="342900" indent="-342900">
              <a:spcBef>
                <a:spcPct val="20000"/>
              </a:spcBef>
              <a:buFont typeface="Arial" pitchFamily="34" charset="0"/>
              <a:buChar char="•"/>
            </a:pPr>
            <a:r>
              <a:rPr lang="he-IL" sz="2400" dirty="0">
                <a:solidFill>
                  <a:srgbClr val="29256A"/>
                </a:solidFill>
              </a:rPr>
              <a:t>אילו תתי אוכלוסיות קיימות בתוך עובדי החברה?</a:t>
            </a:r>
            <a:r>
              <a:rPr lang="en-US" sz="2400" dirty="0">
                <a:solidFill>
                  <a:srgbClr val="29256A"/>
                </a:solidFill>
              </a:rPr>
              <a:t> </a:t>
            </a:r>
            <a:r>
              <a:rPr lang="he-IL" sz="2400" dirty="0">
                <a:solidFill>
                  <a:srgbClr val="29256A"/>
                </a:solidFill>
              </a:rPr>
              <a:t>מה המאפיינים שלהם?</a:t>
            </a:r>
          </a:p>
          <a:p>
            <a:pPr marL="342900" indent="-342900">
              <a:spcBef>
                <a:spcPct val="20000"/>
              </a:spcBef>
              <a:buFont typeface="Arial" pitchFamily="34" charset="0"/>
              <a:buChar char="•"/>
            </a:pPr>
            <a:r>
              <a:rPr lang="he-IL" sz="2400" dirty="0">
                <a:solidFill>
                  <a:srgbClr val="CC00CC"/>
                </a:solidFill>
              </a:rPr>
              <a:t>עובדי משרד (אוכלים במשרד ונמצאים בישיבה)</a:t>
            </a:r>
            <a:r>
              <a:rPr lang="en-US" sz="2400" dirty="0">
                <a:solidFill>
                  <a:srgbClr val="CC00CC"/>
                </a:solidFill>
              </a:rPr>
              <a:t> </a:t>
            </a:r>
            <a:r>
              <a:rPr lang="he-IL" sz="2400" dirty="0">
                <a:solidFill>
                  <a:srgbClr val="CC00CC"/>
                </a:solidFill>
              </a:rPr>
              <a:t>מול עובדי חוץ (אוכלים בחוץ ונמצאים בתנועה).</a:t>
            </a:r>
            <a:endParaRPr lang="en-US" sz="2400" dirty="0">
              <a:solidFill>
                <a:srgbClr val="CC00CC"/>
              </a:solidFill>
            </a:endParaRPr>
          </a:p>
          <a:p>
            <a:pPr marL="342900" indent="-342900">
              <a:spcBef>
                <a:spcPct val="20000"/>
              </a:spcBef>
              <a:buFont typeface="Arial" pitchFamily="34" charset="0"/>
              <a:buChar char="•"/>
            </a:pPr>
            <a:r>
              <a:rPr lang="he-IL" sz="2400" dirty="0">
                <a:solidFill>
                  <a:srgbClr val="29256A"/>
                </a:solidFill>
              </a:rPr>
              <a:t>עובדים שגרים קרוב למקום העבודה (פחות זמן נסיעה)</a:t>
            </a:r>
            <a:r>
              <a:rPr lang="en-US" sz="2400" dirty="0">
                <a:solidFill>
                  <a:srgbClr val="29256A"/>
                </a:solidFill>
              </a:rPr>
              <a:t> </a:t>
            </a:r>
            <a:r>
              <a:rPr lang="he-IL" sz="2400" dirty="0">
                <a:solidFill>
                  <a:srgbClr val="29256A"/>
                </a:solidFill>
              </a:rPr>
              <a:t>מול עובדים שגרים רחוק (יותר זמן נסיעה).</a:t>
            </a:r>
            <a:endParaRPr lang="en-US" sz="2400" dirty="0">
              <a:solidFill>
                <a:srgbClr val="29256A"/>
              </a:solidFill>
            </a:endParaRPr>
          </a:p>
          <a:p>
            <a:pPr marL="342900" indent="-342900">
              <a:spcBef>
                <a:spcPct val="20000"/>
              </a:spcBef>
              <a:buFont typeface="Arial" pitchFamily="34" charset="0"/>
              <a:buChar char="•"/>
            </a:pPr>
            <a:r>
              <a:rPr lang="he-IL" sz="2400" dirty="0">
                <a:solidFill>
                  <a:srgbClr val="CC00CC"/>
                </a:solidFill>
              </a:rPr>
              <a:t>עובדים שכבר מנהלים חיים פעילים ובריאים יותר לעומת עובדים שעדיין מתלבטים.</a:t>
            </a:r>
          </a:p>
        </p:txBody>
      </p:sp>
      <p:sp>
        <p:nvSpPr>
          <p:cNvPr id="10" name="Rounded Rectangle 9"/>
          <p:cNvSpPr/>
          <p:nvPr/>
        </p:nvSpPr>
        <p:spPr>
          <a:xfrm>
            <a:off x="179512" y="1700808"/>
            <a:ext cx="2376264" cy="3820192"/>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dirty="0"/>
              <a:t>בהתבסס על שיתוף העובדים וניסיון להבין מה חשוב להם, ניתן לפתח המלצות שמתאימות לכל תת-</a:t>
            </a:r>
            <a:r>
              <a:rPr lang="he-IL" sz="2200" dirty="0" err="1"/>
              <a:t>אוכלוסיה</a:t>
            </a:r>
            <a:r>
              <a:rPr lang="he-IL" sz="2200" dirty="0"/>
              <a:t>.</a:t>
            </a:r>
          </a:p>
        </p:txBody>
      </p:sp>
      <p:sp>
        <p:nvSpPr>
          <p:cNvPr id="11" name="Rectangle 10"/>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182891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prstClr val="black">
                    <a:tint val="75000"/>
                  </a:prstClr>
                </a:solidFill>
              </a:rPr>
              <a:pPr algn="r"/>
              <a:t>7</a:t>
            </a:fld>
            <a:endParaRPr lang="he-IL" dirty="0">
              <a:solidFill>
                <a:prstClr val="black">
                  <a:tint val="75000"/>
                </a:prstClr>
              </a:solidFill>
            </a:endParaRPr>
          </a:p>
        </p:txBody>
      </p:sp>
      <p:sp>
        <p:nvSpPr>
          <p:cNvPr id="8" name="מלבן מעוגל 7"/>
          <p:cNvSpPr/>
          <p:nvPr/>
        </p:nvSpPr>
        <p:spPr>
          <a:xfrm>
            <a:off x="323528" y="1340768"/>
            <a:ext cx="8424936" cy="953953"/>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solidFill>
                <a:prstClr val="white"/>
              </a:solidFill>
            </a:endParaRPr>
          </a:p>
        </p:txBody>
      </p:sp>
      <p:sp>
        <p:nvSpPr>
          <p:cNvPr id="7" name="TextBox 6"/>
          <p:cNvSpPr txBox="1"/>
          <p:nvPr/>
        </p:nvSpPr>
        <p:spPr>
          <a:xfrm>
            <a:off x="539552" y="1196752"/>
            <a:ext cx="7920880" cy="1172629"/>
          </a:xfrm>
          <a:prstGeom prst="rect">
            <a:avLst/>
          </a:prstGeom>
          <a:noFill/>
        </p:spPr>
        <p:txBody>
          <a:bodyPr wrap="square" rtlCol="1">
            <a:spAutoFit/>
          </a:bodyPr>
          <a:lstStyle/>
          <a:p>
            <a:pPr>
              <a:lnSpc>
                <a:spcPct val="135000"/>
              </a:lnSpc>
            </a:pPr>
            <a:r>
              <a:rPr lang="he-IL" sz="2600" dirty="0">
                <a:solidFill>
                  <a:srgbClr val="29256A"/>
                </a:solidFill>
              </a:rPr>
              <a:t>עיקרון המפתח:</a:t>
            </a:r>
            <a:r>
              <a:rPr lang="en-US" sz="2600" dirty="0">
                <a:solidFill>
                  <a:srgbClr val="29256A"/>
                </a:solidFill>
              </a:rPr>
              <a:t> </a:t>
            </a:r>
            <a:r>
              <a:rPr lang="he-IL" sz="2600" dirty="0">
                <a:solidFill>
                  <a:srgbClr val="29256A"/>
                </a:solidFill>
              </a:rPr>
              <a:t>עלות מול תועלת – נזהה את החסמים (עלויות)</a:t>
            </a:r>
            <a:r>
              <a:rPr lang="en-US" sz="2600" dirty="0">
                <a:solidFill>
                  <a:srgbClr val="29256A"/>
                </a:solidFill>
              </a:rPr>
              <a:t> </a:t>
            </a:r>
            <a:r>
              <a:rPr lang="he-IL" sz="2600" dirty="0">
                <a:solidFill>
                  <a:srgbClr val="29256A"/>
                </a:solidFill>
              </a:rPr>
              <a:t>ונפחית אותם ונעלה את התועלות (תמורות).</a:t>
            </a:r>
            <a:endParaRPr lang="en-US" sz="2600" dirty="0">
              <a:solidFill>
                <a:schemeClr val="tx2"/>
              </a:solidFill>
            </a:endParaRPr>
          </a:p>
        </p:txBody>
      </p:sp>
      <p:sp>
        <p:nvSpPr>
          <p:cNvPr id="9" name="מלבן מעוגל 8"/>
          <p:cNvSpPr/>
          <p:nvPr/>
        </p:nvSpPr>
        <p:spPr>
          <a:xfrm>
            <a:off x="323528" y="404664"/>
            <a:ext cx="8424936" cy="757137"/>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 name="TextBox 5"/>
          <p:cNvSpPr txBox="1"/>
          <p:nvPr/>
        </p:nvSpPr>
        <p:spPr>
          <a:xfrm>
            <a:off x="683568" y="444053"/>
            <a:ext cx="7992888" cy="584775"/>
          </a:xfrm>
          <a:prstGeom prst="rect">
            <a:avLst/>
          </a:prstGeom>
          <a:noFill/>
          <a:ln>
            <a:noFill/>
          </a:ln>
        </p:spPr>
        <p:txBody>
          <a:bodyPr wrap="square" rtlCol="1">
            <a:spAutoFit/>
          </a:bodyPr>
          <a:lstStyle/>
          <a:p>
            <a:pPr algn="ctr"/>
            <a:r>
              <a:rPr lang="he-IL" sz="3200" dirty="0">
                <a:solidFill>
                  <a:prstClr val="white"/>
                </a:solidFill>
              </a:rPr>
              <a:t>צרכים, תועלות וחסמים של אוכלוסיות היעד</a:t>
            </a:r>
          </a:p>
        </p:txBody>
      </p:sp>
      <p:sp>
        <p:nvSpPr>
          <p:cNvPr id="11" name="מלבן מעוגל 7"/>
          <p:cNvSpPr/>
          <p:nvPr/>
        </p:nvSpPr>
        <p:spPr>
          <a:xfrm>
            <a:off x="5796136" y="2492896"/>
            <a:ext cx="3168352" cy="1440160"/>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u="sng" dirty="0">
                <a:solidFill>
                  <a:srgbClr val="29256A"/>
                </a:solidFill>
              </a:rPr>
              <a:t>איך נזהה את החסמים?</a:t>
            </a:r>
          </a:p>
          <a:p>
            <a:pPr marL="285750" indent="-285750">
              <a:buFont typeface="Arial" panose="020B0604020202020204" pitchFamily="34" charset="0"/>
              <a:buChar char="•"/>
            </a:pPr>
            <a:r>
              <a:rPr lang="he-IL" dirty="0">
                <a:solidFill>
                  <a:srgbClr val="29256A"/>
                </a:solidFill>
              </a:rPr>
              <a:t>נשאל את העובדים מדוע זה לא קל לבצע?</a:t>
            </a:r>
          </a:p>
          <a:p>
            <a:pPr marL="285750" indent="-285750">
              <a:buFont typeface="Arial" panose="020B0604020202020204" pitchFamily="34" charset="0"/>
              <a:buChar char="•"/>
            </a:pPr>
            <a:r>
              <a:rPr lang="he-IL" dirty="0">
                <a:solidFill>
                  <a:srgbClr val="29256A"/>
                </a:solidFill>
              </a:rPr>
              <a:t>אילו דברים שליליים מתקשרים לביצוע?</a:t>
            </a:r>
          </a:p>
        </p:txBody>
      </p:sp>
      <p:pic>
        <p:nvPicPr>
          <p:cNvPr id="12" name="Picture 5" descr="קערות של פירות וירקות ">
            <a:extLs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מעוגל 7"/>
          <p:cNvSpPr/>
          <p:nvPr/>
        </p:nvSpPr>
        <p:spPr>
          <a:xfrm>
            <a:off x="539552" y="2492896"/>
            <a:ext cx="3168352" cy="1440160"/>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u="sng" dirty="0">
                <a:solidFill>
                  <a:srgbClr val="29256A"/>
                </a:solidFill>
              </a:rPr>
              <a:t>איך נזהה תמורות אפשריות?</a:t>
            </a:r>
          </a:p>
          <a:p>
            <a:pPr marL="285750" indent="-285750">
              <a:buFont typeface="Arial" panose="020B0604020202020204" pitchFamily="34" charset="0"/>
              <a:buChar char="•"/>
            </a:pPr>
            <a:r>
              <a:rPr lang="he-IL" dirty="0">
                <a:solidFill>
                  <a:srgbClr val="29256A"/>
                </a:solidFill>
              </a:rPr>
              <a:t>נשאל את העובדים איך ניתן להקל על הביצוע?</a:t>
            </a:r>
          </a:p>
          <a:p>
            <a:pPr marL="285750" indent="-285750">
              <a:buFont typeface="Arial" panose="020B0604020202020204" pitchFamily="34" charset="0"/>
              <a:buChar char="•"/>
            </a:pPr>
            <a:r>
              <a:rPr lang="he-IL" dirty="0">
                <a:solidFill>
                  <a:srgbClr val="29256A"/>
                </a:solidFill>
              </a:rPr>
              <a:t>אילו דברים חיוביים מתקשרים לביצוע?</a:t>
            </a:r>
          </a:p>
        </p:txBody>
      </p:sp>
      <p:sp>
        <p:nvSpPr>
          <p:cNvPr id="13" name="מלבן מעוגל 7"/>
          <p:cNvSpPr/>
          <p:nvPr/>
        </p:nvSpPr>
        <p:spPr>
          <a:xfrm>
            <a:off x="1763688" y="4293096"/>
            <a:ext cx="5688632" cy="1008112"/>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u="sng" dirty="0">
                <a:solidFill>
                  <a:srgbClr val="29256A"/>
                </a:solidFill>
              </a:rPr>
              <a:t>אפשר גם לזהות נורמות חברתיות מקובלות במקום העבודה</a:t>
            </a:r>
          </a:p>
          <a:p>
            <a:pPr marL="285750" indent="-285750">
              <a:buFont typeface="Arial" panose="020B0604020202020204" pitchFamily="34" charset="0"/>
              <a:buChar char="•"/>
            </a:pPr>
            <a:r>
              <a:rPr lang="he-IL" dirty="0">
                <a:solidFill>
                  <a:srgbClr val="29256A"/>
                </a:solidFill>
              </a:rPr>
              <a:t>מי מבצע את ההתנהגות שאנחנו רוצים לאמץ?</a:t>
            </a:r>
          </a:p>
          <a:p>
            <a:pPr marL="285750" indent="-285750">
              <a:buFont typeface="Arial" panose="020B0604020202020204" pitchFamily="34" charset="0"/>
              <a:buChar char="•"/>
            </a:pPr>
            <a:r>
              <a:rPr lang="he-IL" dirty="0">
                <a:solidFill>
                  <a:srgbClr val="29256A"/>
                </a:solidFill>
              </a:rPr>
              <a:t>עד כמה הם מובילים בחברה?</a:t>
            </a:r>
          </a:p>
        </p:txBody>
      </p:sp>
      <p:sp>
        <p:nvSpPr>
          <p:cNvPr id="14" name="Rectangle 13"/>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83002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8</a:t>
            </a:fld>
            <a:endParaRPr lang="he-IL" dirty="0"/>
          </a:p>
        </p:txBody>
      </p:sp>
      <p:grpSp>
        <p:nvGrpSpPr>
          <p:cNvPr id="3" name="Group 2"/>
          <p:cNvGrpSpPr/>
          <p:nvPr/>
        </p:nvGrpSpPr>
        <p:grpSpPr>
          <a:xfrm>
            <a:off x="73771" y="404664"/>
            <a:ext cx="9034733" cy="629839"/>
            <a:chOff x="2483768" y="404664"/>
            <a:chExt cx="6264696" cy="550522"/>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44053"/>
              <a:ext cx="6264696" cy="511133"/>
            </a:xfrm>
            <a:prstGeom prst="rect">
              <a:avLst/>
            </a:prstGeom>
            <a:noFill/>
            <a:ln>
              <a:noFill/>
            </a:ln>
          </p:spPr>
          <p:txBody>
            <a:bodyPr wrap="square" rtlCol="1">
              <a:spAutoFit/>
            </a:bodyPr>
            <a:lstStyle/>
            <a:p>
              <a:r>
                <a:rPr lang="he-IL" sz="3200" b="1" dirty="0">
                  <a:solidFill>
                    <a:schemeClr val="bg1"/>
                  </a:solidFill>
                </a:rPr>
                <a:t>לעובדים יכולים להיות הרבה מאוד חסמים</a:t>
              </a:r>
            </a:p>
          </p:txBody>
        </p:sp>
      </p:grpSp>
      <p:sp>
        <p:nvSpPr>
          <p:cNvPr id="2" name="Rounded Rectangle 1"/>
          <p:cNvSpPr/>
          <p:nvPr/>
        </p:nvSpPr>
        <p:spPr>
          <a:xfrm>
            <a:off x="5148064" y="1124744"/>
            <a:ext cx="3643448"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מגבלות בנגישות פיזית</a:t>
            </a:r>
            <a:endParaRPr lang="he-IL" dirty="0">
              <a:solidFill>
                <a:srgbClr val="29256A"/>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051720" y="1133509"/>
            <a:ext cx="2160240"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מחסור בזמן</a:t>
            </a:r>
            <a:endParaRPr lang="he-IL" sz="1050" dirty="0">
              <a:solidFill>
                <a:schemeClr val="bg1"/>
              </a:solidFill>
            </a:endParaRPr>
          </a:p>
        </p:txBody>
      </p:sp>
      <p:sp>
        <p:nvSpPr>
          <p:cNvPr id="22" name="Rounded Rectangle 1"/>
          <p:cNvSpPr/>
          <p:nvPr/>
        </p:nvSpPr>
        <p:spPr>
          <a:xfrm>
            <a:off x="35496" y="1916832"/>
            <a:ext cx="3643448"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דורש יותר מדי מאמץ</a:t>
            </a:r>
            <a:endParaRPr lang="he-IL" dirty="0">
              <a:solidFill>
                <a:srgbClr val="29256A"/>
              </a:solidFill>
            </a:endParaRPr>
          </a:p>
        </p:txBody>
      </p:sp>
      <p:sp>
        <p:nvSpPr>
          <p:cNvPr id="23" name="Rounded Rectangle 22"/>
          <p:cNvSpPr/>
          <p:nvPr/>
        </p:nvSpPr>
        <p:spPr>
          <a:xfrm>
            <a:off x="5796136" y="1925597"/>
            <a:ext cx="3168352"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לוותר על דבר מהנה</a:t>
            </a:r>
            <a:endParaRPr lang="he-IL" sz="1050" dirty="0">
              <a:solidFill>
                <a:schemeClr val="bg1"/>
              </a:solidFill>
            </a:endParaRPr>
          </a:p>
        </p:txBody>
      </p:sp>
      <p:sp>
        <p:nvSpPr>
          <p:cNvPr id="24" name="Rounded Rectangle 1"/>
          <p:cNvSpPr/>
          <p:nvPr/>
        </p:nvSpPr>
        <p:spPr>
          <a:xfrm>
            <a:off x="2195736" y="2708920"/>
            <a:ext cx="4814664"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לוותר על דבר שנותן סיפוק רב</a:t>
            </a:r>
            <a:endParaRPr lang="he-IL" dirty="0">
              <a:solidFill>
                <a:srgbClr val="29256A"/>
              </a:solidFill>
            </a:endParaRPr>
          </a:p>
        </p:txBody>
      </p:sp>
      <p:sp>
        <p:nvSpPr>
          <p:cNvPr id="25" name="Rounded Rectangle 24"/>
          <p:cNvSpPr/>
          <p:nvPr/>
        </p:nvSpPr>
        <p:spPr>
          <a:xfrm>
            <a:off x="6843614" y="3437765"/>
            <a:ext cx="2120873"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חוסר נעימות</a:t>
            </a:r>
            <a:endParaRPr lang="he-IL" sz="1050" dirty="0">
              <a:solidFill>
                <a:schemeClr val="bg1"/>
              </a:solidFill>
            </a:endParaRPr>
          </a:p>
        </p:txBody>
      </p:sp>
      <p:sp>
        <p:nvSpPr>
          <p:cNvPr id="27" name="Rounded Rectangle 1"/>
          <p:cNvSpPr/>
          <p:nvPr/>
        </p:nvSpPr>
        <p:spPr>
          <a:xfrm>
            <a:off x="4358496" y="3429000"/>
            <a:ext cx="2229727"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בושה מאחרים</a:t>
            </a:r>
            <a:endParaRPr lang="he-IL" dirty="0">
              <a:solidFill>
                <a:srgbClr val="29256A"/>
              </a:solidFill>
            </a:endParaRPr>
          </a:p>
        </p:txBody>
      </p:sp>
      <p:sp>
        <p:nvSpPr>
          <p:cNvPr id="28" name="Rounded Rectangle 27"/>
          <p:cNvSpPr/>
          <p:nvPr/>
        </p:nvSpPr>
        <p:spPr>
          <a:xfrm>
            <a:off x="73771" y="3365757"/>
            <a:ext cx="4214064"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דורש שינוי בתדמית עצמית</a:t>
            </a:r>
            <a:endParaRPr lang="he-IL" sz="1050" dirty="0">
              <a:solidFill>
                <a:schemeClr val="bg1"/>
              </a:solidFill>
            </a:endParaRPr>
          </a:p>
        </p:txBody>
      </p:sp>
      <p:sp>
        <p:nvSpPr>
          <p:cNvPr id="29" name="Rounded Rectangle 1"/>
          <p:cNvSpPr/>
          <p:nvPr/>
        </p:nvSpPr>
        <p:spPr>
          <a:xfrm>
            <a:off x="6012160" y="4149080"/>
            <a:ext cx="3067384"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נורמה לא מקובלת</a:t>
            </a:r>
            <a:endParaRPr lang="he-IL" dirty="0">
              <a:solidFill>
                <a:srgbClr val="29256A"/>
              </a:solidFill>
            </a:endParaRPr>
          </a:p>
        </p:txBody>
      </p:sp>
      <p:sp>
        <p:nvSpPr>
          <p:cNvPr id="30" name="Rounded Rectangle 29"/>
          <p:cNvSpPr/>
          <p:nvPr/>
        </p:nvSpPr>
        <p:spPr>
          <a:xfrm>
            <a:off x="3563888" y="4077072"/>
            <a:ext cx="2120873"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נתפס כקשה</a:t>
            </a:r>
            <a:endParaRPr lang="he-IL" sz="1050" dirty="0">
              <a:solidFill>
                <a:schemeClr val="bg1"/>
              </a:solidFill>
            </a:endParaRPr>
          </a:p>
        </p:txBody>
      </p:sp>
      <p:sp>
        <p:nvSpPr>
          <p:cNvPr id="31" name="Rounded Rectangle 1"/>
          <p:cNvSpPr/>
          <p:nvPr/>
        </p:nvSpPr>
        <p:spPr>
          <a:xfrm>
            <a:off x="4860032" y="4817449"/>
            <a:ext cx="4104455"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הרגל שמונע את ההתנהגות</a:t>
            </a:r>
            <a:endParaRPr lang="he-IL" dirty="0">
              <a:solidFill>
                <a:srgbClr val="29256A"/>
              </a:solidFill>
            </a:endParaRPr>
          </a:p>
        </p:txBody>
      </p:sp>
      <p:sp>
        <p:nvSpPr>
          <p:cNvPr id="32" name="Rounded Rectangle 1"/>
          <p:cNvSpPr/>
          <p:nvPr/>
        </p:nvSpPr>
        <p:spPr>
          <a:xfrm>
            <a:off x="683568" y="4077072"/>
            <a:ext cx="2229727"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אמונות שונות</a:t>
            </a:r>
            <a:endParaRPr lang="he-IL" dirty="0">
              <a:solidFill>
                <a:srgbClr val="29256A"/>
              </a:solidFill>
            </a:endParaRPr>
          </a:p>
        </p:txBody>
      </p:sp>
      <p:sp>
        <p:nvSpPr>
          <p:cNvPr id="33" name="Rounded Rectangle 32"/>
          <p:cNvSpPr/>
          <p:nvPr/>
        </p:nvSpPr>
        <p:spPr>
          <a:xfrm>
            <a:off x="1475656" y="4733909"/>
            <a:ext cx="2448272"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חששות שונים</a:t>
            </a:r>
            <a:endParaRPr lang="he-IL" sz="1050" dirty="0">
              <a:solidFill>
                <a:schemeClr val="bg1"/>
              </a:solidFill>
            </a:endParaRPr>
          </a:p>
        </p:txBody>
      </p:sp>
      <p:sp>
        <p:nvSpPr>
          <p:cNvPr id="34" name="Rounded Rectangle 1"/>
          <p:cNvSpPr/>
          <p:nvPr/>
        </p:nvSpPr>
        <p:spPr>
          <a:xfrm>
            <a:off x="3172971" y="5528764"/>
            <a:ext cx="2229727" cy="50405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עלות כלכלית</a:t>
            </a:r>
            <a:endParaRPr lang="he-IL" dirty="0">
              <a:solidFill>
                <a:srgbClr val="29256A"/>
              </a:solidFill>
            </a:endParaRPr>
          </a:p>
        </p:txBody>
      </p:sp>
      <p:sp>
        <p:nvSpPr>
          <p:cNvPr id="35" name="Rounded Rectangle 34"/>
          <p:cNvSpPr/>
          <p:nvPr/>
        </p:nvSpPr>
        <p:spPr>
          <a:xfrm>
            <a:off x="5580112" y="5453989"/>
            <a:ext cx="3456384" cy="567299"/>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rPr>
              <a:t>תחושת חוסר מסוגלות</a:t>
            </a:r>
            <a:endParaRPr lang="he-IL" sz="1050" dirty="0">
              <a:solidFill>
                <a:schemeClr val="bg1"/>
              </a:solidFill>
            </a:endParaRPr>
          </a:p>
        </p:txBody>
      </p:sp>
      <p:sp>
        <p:nvSpPr>
          <p:cNvPr id="26" name="Rectangle 25"/>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239786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485414"/>
            <a:ext cx="9144000" cy="13999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9</a:t>
            </a:fld>
            <a:endParaRPr lang="he-IL" dirty="0"/>
          </a:p>
        </p:txBody>
      </p:sp>
      <p:grpSp>
        <p:nvGrpSpPr>
          <p:cNvPr id="3" name="Group 2"/>
          <p:cNvGrpSpPr/>
          <p:nvPr/>
        </p:nvGrpSpPr>
        <p:grpSpPr>
          <a:xfrm>
            <a:off x="4788024" y="656309"/>
            <a:ext cx="4320480" cy="540443"/>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55776" y="444053"/>
              <a:ext cx="6120680" cy="461665"/>
            </a:xfrm>
            <a:prstGeom prst="rect">
              <a:avLst/>
            </a:prstGeom>
            <a:noFill/>
            <a:ln>
              <a:noFill/>
            </a:ln>
          </p:spPr>
          <p:txBody>
            <a:bodyPr wrap="square" rtlCol="1">
              <a:spAutoFit/>
            </a:bodyPr>
            <a:lstStyle/>
            <a:p>
              <a:r>
                <a:rPr lang="he-IL" sz="2400" dirty="0">
                  <a:solidFill>
                    <a:schemeClr val="bg1"/>
                  </a:solidFill>
                </a:rPr>
                <a:t>דוגמה</a:t>
              </a:r>
            </a:p>
          </p:txBody>
        </p:sp>
      </p:grpSp>
      <p:sp>
        <p:nvSpPr>
          <p:cNvPr id="2" name="Rounded Rectangle 1"/>
          <p:cNvSpPr/>
          <p:nvPr/>
        </p:nvSpPr>
        <p:spPr>
          <a:xfrm>
            <a:off x="4788024" y="1195429"/>
            <a:ext cx="4320480" cy="4496597"/>
          </a:xfrm>
          <a:prstGeom prst="roundRect">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200" dirty="0">
                <a:solidFill>
                  <a:srgbClr val="29256A"/>
                </a:solidFill>
              </a:rPr>
              <a:t>בעמותה במרכז הארץ הוקם חדר כושר לטובת העובדים, אך הוא היה ריק רוב הזמן. העובדים הצביעו על כך שאחד הדברים שחוסמים אותם מלעשות בו שימוש הוא סוגיית הזמן. כדי להפחית את החסם, אישרה ההנהלה לעובדים יום אחד בשבוע שבו מי שמתאמן בחדר הכושר יוכל להגיע לעבודה באיחור של רבע שעה. בנוסף, נתן מקום העבודה גם תמורה לעובדים – מגבות נעימות, מקלחות מזמינות ובקבוקי שתייה.</a:t>
            </a:r>
          </a:p>
        </p:txBody>
      </p:sp>
      <p:sp>
        <p:nvSpPr>
          <p:cNvPr id="25" name="Rounded Rectangle 24"/>
          <p:cNvSpPr/>
          <p:nvPr/>
        </p:nvSpPr>
        <p:spPr>
          <a:xfrm>
            <a:off x="299525" y="1268760"/>
            <a:ext cx="4272473" cy="398982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bg1"/>
              </a:solidFill>
            </a:endParaRPr>
          </a:p>
        </p:txBody>
      </p:sp>
      <p:grpSp>
        <p:nvGrpSpPr>
          <p:cNvPr id="24" name="Group 23"/>
          <p:cNvGrpSpPr/>
          <p:nvPr/>
        </p:nvGrpSpPr>
        <p:grpSpPr>
          <a:xfrm>
            <a:off x="251520" y="620688"/>
            <a:ext cx="4176464" cy="540443"/>
            <a:chOff x="2483768" y="404664"/>
            <a:chExt cx="6264696" cy="540443"/>
          </a:xfrm>
        </p:grpSpPr>
        <p:sp>
          <p:nvSpPr>
            <p:cNvPr id="27"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TextBox 27"/>
            <p:cNvSpPr txBox="1"/>
            <p:nvPr/>
          </p:nvSpPr>
          <p:spPr>
            <a:xfrm>
              <a:off x="2555776" y="444053"/>
              <a:ext cx="6120680" cy="461665"/>
            </a:xfrm>
            <a:prstGeom prst="rect">
              <a:avLst/>
            </a:prstGeom>
            <a:noFill/>
            <a:ln>
              <a:noFill/>
            </a:ln>
          </p:spPr>
          <p:txBody>
            <a:bodyPr wrap="square" rtlCol="1">
              <a:spAutoFit/>
            </a:bodyPr>
            <a:lstStyle/>
            <a:p>
              <a:r>
                <a:rPr lang="he-IL" sz="2400" dirty="0">
                  <a:solidFill>
                    <a:schemeClr val="bg1"/>
                  </a:solidFill>
                </a:rPr>
                <a:t>דוגמה נוספת</a:t>
              </a:r>
            </a:p>
          </p:txBody>
        </p:sp>
      </p:grpSp>
      <p:sp>
        <p:nvSpPr>
          <p:cNvPr id="4" name="Rectangle 3"/>
          <p:cNvSpPr/>
          <p:nvPr/>
        </p:nvSpPr>
        <p:spPr>
          <a:xfrm>
            <a:off x="611560" y="1385284"/>
            <a:ext cx="3816424" cy="3816429"/>
          </a:xfrm>
          <a:prstGeom prst="rect">
            <a:avLst/>
          </a:prstGeom>
        </p:spPr>
        <p:txBody>
          <a:bodyPr wrap="square">
            <a:spAutoFit/>
          </a:bodyPr>
          <a:lstStyle/>
          <a:p>
            <a:pPr marL="285750" indent="-285750">
              <a:buFont typeface="Arial" panose="020B0604020202020204" pitchFamily="34" charset="0"/>
              <a:buChar char="•"/>
            </a:pPr>
            <a:r>
              <a:rPr lang="he-IL" sz="2200" dirty="0">
                <a:solidFill>
                  <a:srgbClr val="29256A"/>
                </a:solidFill>
              </a:rPr>
              <a:t>באחת הרשויות המקומיות ברחבי הארץ ארגנו לעובדים הסעה לעולם ספורט סמוך, שם הם היו יכולים להשתתף בחוג פעילות גופנית. בתום הפעילות ארגנו ברשות הסעה לעובדים חזרה למקום העבודה. בנוסף, חילקו לעובדים מד צעדים (פדומטר) כדי לסייע להם לעקוב אחר מספר הצעדים היומי שלהם.</a:t>
            </a:r>
          </a:p>
        </p:txBody>
      </p:sp>
      <p:sp>
        <p:nvSpPr>
          <p:cNvPr id="14" name="Rectangle 13"/>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98" y="6367317"/>
            <a:ext cx="711189" cy="518067"/>
          </a:xfrm>
          <a:prstGeom prst="rect">
            <a:avLst/>
          </a:prstGeom>
        </p:spPr>
      </p:pic>
    </p:spTree>
    <p:extLst>
      <p:ext uri="{BB962C8B-B14F-4D97-AF65-F5344CB8AC3E}">
        <p14:creationId xmlns:p14="http://schemas.microsoft.com/office/powerpoint/2010/main" val="283837679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12825</TotalTime>
  <Words>1144</Words>
  <Application>Microsoft Office PowerPoint</Application>
  <PresentationFormat>On-screen Show (4:3)</PresentationFormat>
  <Paragraphs>136</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David</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Tsvika Krauzer</cp:lastModifiedBy>
  <cp:revision>541</cp:revision>
  <dcterms:created xsi:type="dcterms:W3CDTF">2013-09-23T12:48:08Z</dcterms:created>
  <dcterms:modified xsi:type="dcterms:W3CDTF">2022-11-28T07:54:46Z</dcterms:modified>
</cp:coreProperties>
</file>